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5"/>
  </p:notesMasterIdLst>
  <p:sldIdLst>
    <p:sldId id="267" r:id="rId3"/>
    <p:sldId id="261" r:id="rId4"/>
    <p:sldId id="262" r:id="rId5"/>
    <p:sldId id="263" r:id="rId6"/>
    <p:sldId id="264" r:id="rId7"/>
    <p:sldId id="265" r:id="rId8"/>
    <p:sldId id="266" r:id="rId9"/>
    <p:sldId id="257" r:id="rId10"/>
    <p:sldId id="258" r:id="rId11"/>
    <p:sldId id="259" r:id="rId12"/>
    <p:sldId id="268" r:id="rId13"/>
    <p:sldId id="260" r:id="rId14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756" autoAdjust="0"/>
  </p:normalViewPr>
  <p:slideViewPr>
    <p:cSldViewPr snapToGrid="0" snapToObjects="1">
      <p:cViewPr varScale="1">
        <p:scale>
          <a:sx n="60" d="100"/>
          <a:sy n="60" d="100"/>
        </p:scale>
        <p:origin x="-110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Relationship Id="rId2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A92038-8D14-AD43-9CE8-8C0273AA9A5C}" type="datetimeFigureOut">
              <a:rPr kumimoji="1" lang="zh-CN" altLang="en-US" smtClean="0"/>
              <a:t>16/11/29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BEF53-817C-0A45-ACE7-3E830E8F46C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8870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When</a:t>
            </a:r>
            <a:r>
              <a:rPr kumimoji="1" lang="en-US" altLang="zh-CN" dirty="0" smtClean="0"/>
              <a:t> 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marine creatures move, values of zones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change.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BEF53-817C-0A45-ACE7-3E830E8F46C6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7941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MPA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graph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transition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graph,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have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better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view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time-dependent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paths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varying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values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smtClean="0"/>
              <a:t>zones.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Assume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defender’s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patrol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begins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8am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ends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10am.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virtual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starting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zone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virtual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terminal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zone,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s-t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flow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feasible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patrol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path.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above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figure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shows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example: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patrol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begins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8am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zone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defender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immediately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travels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zone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zone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8am,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arrives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zone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9am.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defender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stays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zone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patrols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zone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during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9am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10am.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Assume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defender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has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resources,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pure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strategy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defender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includes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patrol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paths.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mixed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strategy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defender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distribution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over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pure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strategies,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i.e.,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probability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each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pure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strategy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patrol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paths)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used.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mixed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strategy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defender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equivalent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m-unit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s-t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fractional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flow.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flow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coverage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each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edge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indicates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expected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number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resources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edge.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BEF53-817C-0A45-ACE7-3E830E8F46C6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1028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For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attacker,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graph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feasible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attack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path.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However,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since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attacker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needs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stay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zone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perform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illegal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activities,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only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paths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ending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horizontal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edges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lead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positive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utilities.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Given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defender’s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mixed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strategy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attacker’s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pure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strategy,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utility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attacker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depends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probability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attacker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caught,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value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attacker’s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activities.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Given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mixed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strategy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defender,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which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corresponds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network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flow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shown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‘</a:t>
            </a:r>
            <a:r>
              <a:rPr kumimoji="1" lang="en-US" altLang="zh-CN" dirty="0" err="1" smtClean="0"/>
              <a:t>cov</a:t>
            </a:r>
            <a:r>
              <a:rPr kumimoji="1" lang="en-US" altLang="zh-CN" dirty="0" smtClean="0"/>
              <a:t>’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figure.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Also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given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attack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path,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compute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expected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utility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attacker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defender.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assume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probability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caught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sum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probability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caught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every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edge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attacker’s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(capped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1).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only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approximation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simplify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computation.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BEF53-817C-0A45-ACE7-3E830E8F46C6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6586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U</a:t>
            </a:r>
            <a:r>
              <a:rPr kumimoji="1" lang="en-US" altLang="zh-CN" dirty="0" smtClean="0"/>
              <a:t>(Y)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sum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values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ending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horizontal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edges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Y.</a:t>
            </a:r>
          </a:p>
          <a:p>
            <a:r>
              <a:rPr kumimoji="1" lang="en-US" altLang="zh-CN" dirty="0" err="1" smtClean="0"/>
              <a:t>f_e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detection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factor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edge.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BEF53-817C-0A45-ACE7-3E830E8F46C6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2797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E23EA-A7D3-3945-8917-99A0130B4AAF}" type="datetimeFigureOut">
              <a:rPr kumimoji="1" lang="zh-CN" altLang="en-US" smtClean="0"/>
              <a:t>16/11/29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136BE-39AE-3E49-BE0D-8239C21CA4F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4069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E23EA-A7D3-3945-8917-99A0130B4AAF}" type="datetimeFigureOut">
              <a:rPr kumimoji="1" lang="zh-CN" altLang="en-US" smtClean="0"/>
              <a:t>16/11/29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136BE-39AE-3E49-BE0D-8239C21CA4F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3772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E23EA-A7D3-3945-8917-99A0130B4AAF}" type="datetimeFigureOut">
              <a:rPr kumimoji="1" lang="zh-CN" altLang="en-US" smtClean="0"/>
              <a:t>16/11/29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136BE-39AE-3E49-BE0D-8239C21CA4F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14935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281242" y="2491076"/>
            <a:ext cx="4581525" cy="1569648"/>
          </a:xfrm>
          <a:prstGeom prst="rect">
            <a:avLst/>
          </a:prstGeom>
        </p:spPr>
        <p:txBody>
          <a:bodyPr lIns="91428" tIns="45714" rIns="91428" bIns="45714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600">
                <a:solidFill>
                  <a:schemeClr val="accent1"/>
                </a:solidFill>
                <a:ea typeface="Times New Roman"/>
              </a:defRPr>
            </a:lvl1pPr>
          </a:lstStyle>
          <a:p>
            <a:pPr lvl="0"/>
            <a:r>
              <a:rPr lang="en-US" altLang="zh-CN" dirty="0"/>
              <a:t>Theme</a:t>
            </a:r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2281242" y="3966717"/>
            <a:ext cx="4581525" cy="369320"/>
          </a:xfrm>
          <a:prstGeom prst="rect">
            <a:avLst/>
          </a:prstGeom>
        </p:spPr>
        <p:txBody>
          <a:bodyPr lIns="91428" tIns="45714" rIns="91428" bIns="45714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ea typeface="Times New Roman"/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1290638" y="2294404"/>
            <a:ext cx="1047750" cy="139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H="1">
            <a:off x="6862763" y="3275907"/>
            <a:ext cx="990600" cy="1320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8275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" y="0"/>
            <a:ext cx="294005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 defTabSz="457130"/>
            <a:endParaRPr lang="zh-CN" altLang="en-US" dirty="0">
              <a:solidFill>
                <a:srgbClr val="FFFFFF"/>
              </a:solidFill>
              <a:latin typeface="Times New Roman"/>
              <a:ea typeface="Times New Roman"/>
            </a:endParaRPr>
          </a:p>
        </p:txBody>
      </p:sp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-820738" y="-433596"/>
            <a:ext cx="4581525" cy="6217074"/>
          </a:xfrm>
          <a:prstGeom prst="rect">
            <a:avLst/>
          </a:prstGeom>
        </p:spPr>
        <p:txBody>
          <a:bodyPr lIns="91428" tIns="45714" rIns="91428" bIns="45714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9800" u="none">
                <a:solidFill>
                  <a:schemeClr val="bg2"/>
                </a:solidFill>
                <a:ea typeface="Times New Roman"/>
              </a:defRPr>
            </a:lvl1pPr>
          </a:lstStyle>
          <a:p>
            <a:pPr lvl="0"/>
            <a:r>
              <a:rPr lang="en-US" altLang="zh-CN" dirty="0"/>
              <a:t>1</a:t>
            </a:r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275788" y="5268346"/>
            <a:ext cx="4581525" cy="830985"/>
          </a:xfrm>
          <a:prstGeom prst="rect">
            <a:avLst/>
          </a:prstGeom>
        </p:spPr>
        <p:txBody>
          <a:bodyPr lIns="91428" tIns="45714" rIns="91428" bIns="45714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>
                <a:solidFill>
                  <a:srgbClr val="7F7059"/>
                </a:solidFill>
                <a:latin typeface="Arial"/>
                <a:ea typeface="Times New Roman"/>
                <a:cs typeface="Arial"/>
              </a:defRPr>
            </a:lvl1pPr>
          </a:lstStyle>
          <a:p>
            <a:pPr lvl="0"/>
            <a:r>
              <a:rPr lang="en-US" altLang="zh-CN" dirty="0"/>
              <a:t>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3312722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532608" y="628525"/>
            <a:ext cx="4153695" cy="1107983"/>
          </a:xfrm>
          <a:prstGeom prst="rect">
            <a:avLst/>
          </a:prstGeom>
        </p:spPr>
        <p:txBody>
          <a:bodyPr wrap="square" lIns="91428" tIns="45714" rIns="91428" bIns="45714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300" b="1" baseline="0">
                <a:solidFill>
                  <a:srgbClr val="7F7059"/>
                </a:solidFill>
                <a:latin typeface="Arial"/>
                <a:ea typeface="Times New Roman"/>
                <a:cs typeface="Arial"/>
              </a:defRPr>
            </a:lvl1pPr>
          </a:lstStyle>
          <a:p>
            <a:pPr lvl="0"/>
            <a:r>
              <a:rPr lang="en-US" altLang="zh-CN" dirty="0"/>
              <a:t>Please add </a:t>
            </a:r>
          </a:p>
          <a:p>
            <a:pPr lvl="0"/>
            <a:r>
              <a:rPr lang="en-US" altLang="zh-CN" dirty="0"/>
              <a:t>your title here</a:t>
            </a: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532608" y="2298700"/>
            <a:ext cx="53419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17257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532613" y="628531"/>
            <a:ext cx="3857959" cy="1107983"/>
          </a:xfrm>
          <a:prstGeom prst="rect">
            <a:avLst/>
          </a:prstGeom>
        </p:spPr>
        <p:txBody>
          <a:bodyPr wrap="square" lIns="91428" tIns="45714" rIns="91428" bIns="45714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300" b="1" baseline="0">
                <a:solidFill>
                  <a:schemeClr val="bg2"/>
                </a:solidFill>
                <a:latin typeface="Arial"/>
                <a:ea typeface="Times New Roman"/>
                <a:cs typeface="Arial"/>
              </a:defRPr>
            </a:lvl1pPr>
          </a:lstStyle>
          <a:p>
            <a:pPr lvl="0"/>
            <a:r>
              <a:rPr lang="en-US" altLang="zh-CN" dirty="0"/>
              <a:t>Please add </a:t>
            </a:r>
            <a:r>
              <a:rPr lang="en-US" altLang="zh-CN" dirty="0" smtClean="0"/>
              <a:t>your </a:t>
            </a:r>
            <a:r>
              <a:rPr lang="en-US" altLang="zh-CN" dirty="0"/>
              <a:t>title here</a:t>
            </a:r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532608" y="2359689"/>
            <a:ext cx="534195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4083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内容页_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532613" y="628531"/>
            <a:ext cx="3857959" cy="600152"/>
          </a:xfrm>
          <a:prstGeom prst="rect">
            <a:avLst/>
          </a:prstGeom>
        </p:spPr>
        <p:txBody>
          <a:bodyPr wrap="square" lIns="91428" tIns="45714" rIns="91428" bIns="45714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300" b="1" baseline="0">
                <a:solidFill>
                  <a:schemeClr val="bg2"/>
                </a:solidFill>
                <a:latin typeface="Arial"/>
                <a:ea typeface="Times New Roman"/>
                <a:cs typeface="Arial"/>
              </a:defRPr>
            </a:lvl1pPr>
          </a:lstStyle>
          <a:p>
            <a:pPr lvl="0"/>
            <a:r>
              <a:rPr lang="en-US" altLang="zh-CN" dirty="0"/>
              <a:t>Please add </a:t>
            </a:r>
            <a:r>
              <a:rPr lang="en-US" altLang="zh-CN" dirty="0" smtClean="0"/>
              <a:t>your </a:t>
            </a:r>
            <a:endParaRPr lang="en-US" altLang="zh-CN" dirty="0"/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532608" y="1806165"/>
            <a:ext cx="534195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1504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1023540" y="243810"/>
            <a:ext cx="7096920" cy="769429"/>
          </a:xfrm>
          <a:prstGeom prst="rect">
            <a:avLst/>
          </a:prstGeom>
        </p:spPr>
        <p:txBody>
          <a:bodyPr wrap="square" lIns="91428" tIns="45714" rIns="91428" bIns="45714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baseline="0">
                <a:solidFill>
                  <a:schemeClr val="accent1"/>
                </a:solidFill>
                <a:ea typeface="Times New Roman"/>
              </a:defRPr>
            </a:lvl1pPr>
          </a:lstStyle>
          <a:p>
            <a:pPr lvl="0"/>
            <a:r>
              <a:rPr lang="en-US" altLang="zh-CN" dirty="0"/>
              <a:t>Please add your title here</a:t>
            </a:r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4304907" y="1206500"/>
            <a:ext cx="53419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702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1023540" y="243810"/>
            <a:ext cx="7096920" cy="769429"/>
          </a:xfrm>
          <a:prstGeom prst="rect">
            <a:avLst/>
          </a:prstGeom>
        </p:spPr>
        <p:txBody>
          <a:bodyPr wrap="square" lIns="91428" tIns="45714" rIns="91428" bIns="45714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baseline="0">
                <a:solidFill>
                  <a:schemeClr val="bg2"/>
                </a:solidFill>
                <a:ea typeface="Times New Roman"/>
              </a:defRPr>
            </a:lvl1pPr>
          </a:lstStyle>
          <a:p>
            <a:pPr lvl="0"/>
            <a:r>
              <a:rPr lang="en-US" altLang="zh-CN" dirty="0"/>
              <a:t>Please add your title here</a:t>
            </a:r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4304907" y="1206500"/>
            <a:ext cx="534195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0309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>
            <a:off x="4686303" y="0"/>
            <a:ext cx="5991225" cy="6858000"/>
          </a:xfrm>
          <a:prstGeom prst="parallelogram">
            <a:avLst>
              <a:gd name="adj" fmla="val 53895"/>
            </a:avLst>
          </a:prstGeom>
          <a:solidFill>
            <a:schemeClr val="accent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 defTabSz="457130">
              <a:lnSpc>
                <a:spcPct val="130000"/>
              </a:lnSpc>
            </a:pPr>
            <a:endParaRPr lang="zh-CN" altLang="en-US" sz="1200" dirty="0">
              <a:solidFill>
                <a:srgbClr val="FFFFFF"/>
              </a:solidFill>
              <a:latin typeface="Times New Roman"/>
              <a:ea typeface="Times New Roman"/>
            </a:endParaRPr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532608" y="628524"/>
            <a:ext cx="4153695" cy="1446538"/>
          </a:xfrm>
          <a:prstGeom prst="rect">
            <a:avLst/>
          </a:prstGeom>
        </p:spPr>
        <p:txBody>
          <a:bodyPr wrap="square" lIns="91428" tIns="45714" rIns="91428" bIns="45714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400" b="1" baseline="0">
                <a:solidFill>
                  <a:schemeClr val="accent1"/>
                </a:solidFill>
                <a:ea typeface="Times New Roman"/>
              </a:defRPr>
            </a:lvl1pPr>
          </a:lstStyle>
          <a:p>
            <a:pPr lvl="0"/>
            <a:r>
              <a:rPr lang="en-US" altLang="zh-CN" dirty="0"/>
              <a:t>Please add </a:t>
            </a:r>
          </a:p>
          <a:p>
            <a:pPr lvl="0"/>
            <a:r>
              <a:rPr lang="en-US" altLang="zh-CN" dirty="0"/>
              <a:t>your title here</a:t>
            </a: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532608" y="2298700"/>
            <a:ext cx="53419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574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E23EA-A7D3-3945-8917-99A0130B4AAF}" type="datetimeFigureOut">
              <a:rPr kumimoji="1" lang="zh-CN" altLang="en-US" smtClean="0"/>
              <a:t>16/11/29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136BE-39AE-3E49-BE0D-8239C21CA4F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41406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6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532608" y="628524"/>
            <a:ext cx="4153695" cy="1446538"/>
          </a:xfrm>
          <a:prstGeom prst="rect">
            <a:avLst/>
          </a:prstGeom>
        </p:spPr>
        <p:txBody>
          <a:bodyPr wrap="square" lIns="91428" tIns="45714" rIns="91428" bIns="45714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400" b="1" baseline="0">
                <a:solidFill>
                  <a:schemeClr val="bg2"/>
                </a:solidFill>
                <a:ea typeface="Times New Roman"/>
              </a:defRPr>
            </a:lvl1pPr>
          </a:lstStyle>
          <a:p>
            <a:pPr lvl="0"/>
            <a:r>
              <a:rPr lang="en-US" altLang="zh-CN" dirty="0"/>
              <a:t>Please add </a:t>
            </a:r>
          </a:p>
          <a:p>
            <a:pPr lvl="0"/>
            <a:r>
              <a:rPr lang="en-US" altLang="zh-CN" dirty="0"/>
              <a:t>your title here</a:t>
            </a: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532608" y="2298700"/>
            <a:ext cx="534195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平行四边形 4"/>
          <p:cNvSpPr/>
          <p:nvPr/>
        </p:nvSpPr>
        <p:spPr>
          <a:xfrm>
            <a:off x="4686303" y="0"/>
            <a:ext cx="5991225" cy="6858000"/>
          </a:xfrm>
          <a:prstGeom prst="parallelogram">
            <a:avLst>
              <a:gd name="adj" fmla="val 53895"/>
            </a:avLst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 defTabSz="457130">
              <a:lnSpc>
                <a:spcPct val="130000"/>
              </a:lnSpc>
            </a:pPr>
            <a:endParaRPr lang="zh-CN" altLang="en-US" sz="1200" dirty="0">
              <a:solidFill>
                <a:srgbClr val="FFFFFF"/>
              </a:solidFill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848477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978400"/>
            <a:ext cx="9144000" cy="187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 defTabSz="457130">
              <a:lnSpc>
                <a:spcPct val="130000"/>
              </a:lnSpc>
            </a:pPr>
            <a:endParaRPr lang="zh-CN" altLang="en-US" sz="1200" dirty="0">
              <a:solidFill>
                <a:srgbClr val="FFFFFF"/>
              </a:solidFill>
              <a:latin typeface="Times New Roman"/>
              <a:ea typeface="Times New Roman"/>
            </a:endParaRPr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532608" y="628525"/>
            <a:ext cx="4153695" cy="1107983"/>
          </a:xfrm>
          <a:prstGeom prst="rect">
            <a:avLst/>
          </a:prstGeom>
        </p:spPr>
        <p:txBody>
          <a:bodyPr wrap="square" lIns="91428" tIns="45714" rIns="91428" bIns="45714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300" b="1" baseline="0">
                <a:solidFill>
                  <a:schemeClr val="accent1">
                    <a:lumMod val="75000"/>
                  </a:schemeClr>
                </a:solidFill>
                <a:latin typeface="Arial"/>
                <a:ea typeface="Times New Roman"/>
                <a:cs typeface="Arial"/>
              </a:defRPr>
            </a:lvl1pPr>
          </a:lstStyle>
          <a:p>
            <a:pPr lvl="0"/>
            <a:r>
              <a:rPr lang="en-US" altLang="zh-CN" dirty="0"/>
              <a:t>Please add </a:t>
            </a:r>
          </a:p>
          <a:p>
            <a:pPr lvl="0"/>
            <a:r>
              <a:rPr lang="en-US" altLang="zh-CN" dirty="0"/>
              <a:t>your title here</a:t>
            </a: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532608" y="2298700"/>
            <a:ext cx="53419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3675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55595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34"/>
            <a:ext cx="7772400" cy="1470025"/>
          </a:xfrm>
          <a:prstGeom prst="rect">
            <a:avLst/>
          </a:prstGeom>
        </p:spPr>
        <p:txBody>
          <a:bodyPr lIns="91428" tIns="45714" rIns="91428" bIns="45714"/>
          <a:lstStyle>
            <a:lvl1pPr>
              <a:defRPr>
                <a:ea typeface="Times New Roman"/>
              </a:defRPr>
            </a:lvl1pPr>
          </a:lstStyle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lIns="91428" tIns="45714" rIns="91428" bIns="45714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ea typeface="Times New Roman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dirty="0" smtClean="0"/>
              <a:t>单击此处编辑母版副标题样式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lIns="91428" tIns="45714" rIns="91428" bIns="45714"/>
          <a:lstStyle>
            <a:lvl1pPr>
              <a:defRPr>
                <a:ea typeface="Times New Roman"/>
              </a:defRPr>
            </a:lvl1pPr>
          </a:lstStyle>
          <a:p>
            <a:pPr defTabSz="457130"/>
            <a:endParaRPr kumimoji="1" lang="zh-CN" altLang="en-US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lIns="91428" tIns="45714" rIns="91428" bIns="45714"/>
          <a:lstStyle>
            <a:lvl1pPr>
              <a:defRPr>
                <a:ea typeface="Times New Roman"/>
              </a:defRPr>
            </a:lvl1pPr>
          </a:lstStyle>
          <a:p>
            <a:pPr defTabSz="457130"/>
            <a:endParaRPr kumimoji="1" lang="zh-CN" altLang="en-US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lIns="91428" tIns="45714" rIns="91428" bIns="45714"/>
          <a:lstStyle>
            <a:lvl1pPr>
              <a:defRPr>
                <a:ea typeface="Times New Roman"/>
              </a:defRPr>
            </a:lvl1pPr>
          </a:lstStyle>
          <a:p>
            <a:pPr defTabSz="457130"/>
            <a:fld id="{DA43D66B-4B71-9840-8505-1B1E53681DFB}" type="slidenum">
              <a:rPr kumimoji="1" lang="zh-CN" altLang="en-US" smtClean="0">
                <a:solidFill>
                  <a:srgbClr val="000000"/>
                </a:solidFill>
                <a:latin typeface="Times New Roman"/>
              </a:rPr>
              <a:pPr defTabSz="457130"/>
              <a:t>‹#›</a:t>
            </a:fld>
            <a:endParaRPr kumimoji="1" lang="zh-CN" altLang="en-US" dirty="0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921212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532607" y="484730"/>
            <a:ext cx="6446345" cy="577079"/>
          </a:xfrm>
          <a:prstGeom prst="rect">
            <a:avLst/>
          </a:prstGeom>
        </p:spPr>
        <p:txBody>
          <a:bodyPr wrap="square" lIns="68576" tIns="34289" rIns="68576" bIns="34289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300" b="1" baseline="0">
                <a:solidFill>
                  <a:schemeClr val="accent1">
                    <a:lumMod val="75000"/>
                  </a:schemeClr>
                </a:solidFill>
                <a:latin typeface="Arial"/>
                <a:ea typeface="Times New Roman"/>
                <a:cs typeface="Arial"/>
              </a:defRPr>
            </a:lvl1pPr>
          </a:lstStyle>
          <a:p>
            <a:pPr lvl="0"/>
            <a:r>
              <a:rPr lang="en-US" altLang="zh-CN" dirty="0"/>
              <a:t>Please add </a:t>
            </a:r>
            <a:r>
              <a:rPr lang="en-US" altLang="zh-CN" dirty="0" smtClean="0"/>
              <a:t>your </a:t>
            </a:r>
            <a:r>
              <a:rPr lang="en-US" altLang="zh-CN" dirty="0"/>
              <a:t>title here</a:t>
            </a:r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532608" y="1499833"/>
            <a:ext cx="53419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7370910" y="6394474"/>
            <a:ext cx="1773091" cy="463527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  <a:ea typeface="Times New Roman"/>
              </a:defRPr>
            </a:lvl1pPr>
          </a:lstStyle>
          <a:p>
            <a:pPr lvl="0"/>
            <a:r>
              <a:rPr kumimoji="1" lang="en-US" altLang="zh-CN" dirty="0" smtClean="0"/>
              <a:t>Background</a:t>
            </a:r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7282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E23EA-A7D3-3945-8917-99A0130B4AAF}" type="datetimeFigureOut">
              <a:rPr kumimoji="1" lang="zh-CN" altLang="en-US" smtClean="0"/>
              <a:t>16/11/29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136BE-39AE-3E49-BE0D-8239C21CA4F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8074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E23EA-A7D3-3945-8917-99A0130B4AAF}" type="datetimeFigureOut">
              <a:rPr kumimoji="1" lang="zh-CN" altLang="en-US" smtClean="0"/>
              <a:t>16/11/29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136BE-39AE-3E49-BE0D-8239C21CA4F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9168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E23EA-A7D3-3945-8917-99A0130B4AAF}" type="datetimeFigureOut">
              <a:rPr kumimoji="1" lang="zh-CN" altLang="en-US" smtClean="0"/>
              <a:t>16/11/29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136BE-39AE-3E49-BE0D-8239C21CA4F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4079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E23EA-A7D3-3945-8917-99A0130B4AAF}" type="datetimeFigureOut">
              <a:rPr kumimoji="1" lang="zh-CN" altLang="en-US" smtClean="0"/>
              <a:t>16/11/29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136BE-39AE-3E49-BE0D-8239C21CA4F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2020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E23EA-A7D3-3945-8917-99A0130B4AAF}" type="datetimeFigureOut">
              <a:rPr kumimoji="1" lang="zh-CN" altLang="en-US" smtClean="0"/>
              <a:t>16/11/29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136BE-39AE-3E49-BE0D-8239C21CA4F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1226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E23EA-A7D3-3945-8917-99A0130B4AAF}" type="datetimeFigureOut">
              <a:rPr kumimoji="1" lang="zh-CN" altLang="en-US" smtClean="0"/>
              <a:t>16/11/29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136BE-39AE-3E49-BE0D-8239C21CA4F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23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E23EA-A7D3-3945-8917-99A0130B4AAF}" type="datetimeFigureOut">
              <a:rPr kumimoji="1" lang="zh-CN" altLang="en-US" smtClean="0"/>
              <a:t>16/11/29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136BE-39AE-3E49-BE0D-8239C21CA4F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66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E23EA-A7D3-3945-8917-99A0130B4AAF}" type="datetimeFigureOut">
              <a:rPr kumimoji="1" lang="zh-CN" altLang="en-US" smtClean="0"/>
              <a:t>16/11/29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136BE-39AE-3E49-BE0D-8239C21CA4F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9521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9364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defTabSz="9142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98" indent="-228564" algn="l" defTabSz="9142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30" indent="-228564" algn="l" defTabSz="9142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60" indent="-228564" algn="l" defTabSz="9142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93" indent="-228564" algn="l" defTabSz="9142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22" indent="-228564" algn="l" defTabSz="9142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56" indent="-228564" algn="l" defTabSz="9142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87" indent="-228564" algn="l" defTabSz="9142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18" indent="-228564" algn="l" defTabSz="9142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5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6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29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58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8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2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52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6.wdp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1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1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1.wdp"/><Relationship Id="rId5" Type="http://schemas.openxmlformats.org/officeDocument/2006/relationships/image" Target="../media/image7.png"/><Relationship Id="rId6" Type="http://schemas.microsoft.com/office/2007/relationships/hdphoto" Target="../media/hdphoto2.wdp"/><Relationship Id="rId7" Type="http://schemas.microsoft.com/office/2007/relationships/hdphoto" Target="../media/hdphoto3.wdp"/><Relationship Id="rId8" Type="http://schemas.openxmlformats.org/officeDocument/2006/relationships/image" Target="../media/image8.png"/><Relationship Id="rId9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microsoft.com/office/2007/relationships/hdphoto" Target="../media/hdphoto1.wdp"/><Relationship Id="rId6" Type="http://schemas.openxmlformats.org/officeDocument/2006/relationships/image" Target="../media/image7.png"/><Relationship Id="rId7" Type="http://schemas.microsoft.com/office/2007/relationships/hdphoto" Target="../media/hdphoto2.wdp"/><Relationship Id="rId8" Type="http://schemas.microsoft.com/office/2007/relationships/hdphoto" Target="../media/hdphoto3.wdp"/><Relationship Id="rId9" Type="http://schemas.openxmlformats.org/officeDocument/2006/relationships/image" Target="../media/image8.png"/><Relationship Id="rId10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39901"/>
            <a:ext cx="82296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smtClean="0">
                <a:latin typeface="Arial"/>
                <a:cs typeface="Arial"/>
              </a:rPr>
              <a:t>Application of network</a:t>
            </a:r>
            <a:r>
              <a:rPr kumimoji="1" lang="zh-CN" altLang="en-US" dirty="0" smtClean="0">
                <a:latin typeface="Arial"/>
                <a:cs typeface="Arial"/>
              </a:rPr>
              <a:t> </a:t>
            </a:r>
            <a:r>
              <a:rPr kumimoji="1" lang="en-US" altLang="zh-CN" dirty="0" smtClean="0">
                <a:latin typeface="Arial"/>
                <a:cs typeface="Arial"/>
              </a:rPr>
              <a:t>flow:</a:t>
            </a:r>
            <a:r>
              <a:rPr kumimoji="1" lang="zh-CN" altLang="en-US" dirty="0" smtClean="0">
                <a:latin typeface="Arial"/>
                <a:cs typeface="Arial"/>
              </a:rPr>
              <a:t> </a:t>
            </a:r>
            <a:r>
              <a:rPr kumimoji="1" lang="en-US" altLang="zh-CN" dirty="0" smtClean="0">
                <a:latin typeface="Arial"/>
                <a:cs typeface="Arial"/>
              </a:rPr>
              <a:t>Protecting</a:t>
            </a:r>
            <a:r>
              <a:rPr kumimoji="1" lang="zh-CN" altLang="en-US" dirty="0" smtClean="0">
                <a:latin typeface="Arial"/>
                <a:cs typeface="Arial"/>
              </a:rPr>
              <a:t> </a:t>
            </a:r>
            <a:r>
              <a:rPr kumimoji="1" lang="en-US" altLang="zh-CN" dirty="0" smtClean="0">
                <a:latin typeface="Arial"/>
                <a:cs typeface="Arial"/>
              </a:rPr>
              <a:t>coral</a:t>
            </a:r>
            <a:r>
              <a:rPr kumimoji="1" lang="zh-CN" altLang="en-US" dirty="0" smtClean="0">
                <a:latin typeface="Arial"/>
                <a:cs typeface="Arial"/>
              </a:rPr>
              <a:t> </a:t>
            </a:r>
            <a:r>
              <a:rPr kumimoji="1" lang="en-US" altLang="zh-CN" dirty="0" smtClean="0">
                <a:latin typeface="Arial"/>
                <a:cs typeface="Arial"/>
              </a:rPr>
              <a:t>reef</a:t>
            </a:r>
            <a:r>
              <a:rPr kumimoji="1" lang="zh-CN" altLang="en-US" dirty="0" smtClean="0">
                <a:latin typeface="Arial"/>
                <a:cs typeface="Arial"/>
              </a:rPr>
              <a:t> </a:t>
            </a:r>
            <a:r>
              <a:rPr kumimoji="1" lang="en-US" altLang="zh-CN" dirty="0" smtClean="0">
                <a:latin typeface="Arial"/>
                <a:cs typeface="Arial"/>
              </a:rPr>
              <a:t>ecosystems</a:t>
            </a:r>
            <a:endParaRPr kumimoji="1" lang="zh-CN" alt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2123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直线连接符 53"/>
          <p:cNvCxnSpPr>
            <a:stCxn id="13" idx="6"/>
            <a:endCxn id="14" idx="2"/>
          </p:cNvCxnSpPr>
          <p:nvPr/>
        </p:nvCxnSpPr>
        <p:spPr>
          <a:xfrm flipV="1">
            <a:off x="3722946" y="5120559"/>
            <a:ext cx="1313639" cy="41196"/>
          </a:xfrm>
          <a:prstGeom prst="line">
            <a:avLst/>
          </a:pr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/>
          <p:cNvCxnSpPr/>
          <p:nvPr/>
        </p:nvCxnSpPr>
        <p:spPr>
          <a:xfrm flipV="1">
            <a:off x="3506114" y="5107331"/>
            <a:ext cx="1530471" cy="41196"/>
          </a:xfrm>
          <a:prstGeom prst="straightConnector1">
            <a:avLst/>
          </a:prstGeom>
          <a:ln w="12700" cmpd="sng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9" name="直线连接符 58"/>
          <p:cNvCxnSpPr>
            <a:stCxn id="13" idx="6"/>
            <a:endCxn id="14" idx="2"/>
          </p:cNvCxnSpPr>
          <p:nvPr/>
        </p:nvCxnSpPr>
        <p:spPr>
          <a:xfrm flipV="1">
            <a:off x="3722946" y="5120559"/>
            <a:ext cx="1313639" cy="41196"/>
          </a:xfrm>
          <a:prstGeom prst="line">
            <a:avLst/>
          </a:prstGeom>
          <a:ln w="76200" cmpd="sng">
            <a:solidFill>
              <a:srgbClr val="A494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Model: Payoffs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32609" y="1584005"/>
            <a:ext cx="1876611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30"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Each</a:t>
            </a:r>
            <a:r>
              <a:rPr kumimoji="1" lang="zh-CN" altLang="en-US" sz="22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 </a:t>
            </a:r>
            <a:r>
              <a:rPr kumimoji="1" lang="en-US" altLang="zh-CN" sz="22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edge</a:t>
            </a:r>
            <a:r>
              <a:rPr kumimoji="1" lang="zh-CN" altLang="en-US" sz="22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 </a:t>
            </a:r>
            <a:r>
              <a:rPr kumimoji="1" lang="en-US" altLang="zh-CN" sz="22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has:</a:t>
            </a:r>
            <a:endParaRPr kumimoji="1" lang="zh-CN" altLang="en-US" sz="2200" kern="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98334" y="2188776"/>
            <a:ext cx="769776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 defTabSz="457130">
              <a:spcBef>
                <a:spcPts val="600"/>
              </a:spcBef>
              <a:buFont typeface="Arial"/>
              <a:buChar char="•"/>
            </a:pPr>
            <a:r>
              <a:rPr kumimoji="1" lang="en-US" altLang="zh-CN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A</a:t>
            </a:r>
            <a:r>
              <a:rPr kumimoji="1" lang="zh-CN" altLang="en-US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 </a:t>
            </a:r>
            <a:r>
              <a:rPr kumimoji="1" lang="en-US" altLang="zh-CN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detection</a:t>
            </a:r>
            <a:r>
              <a:rPr kumimoji="1" lang="zh-CN" altLang="en-US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 </a:t>
            </a:r>
            <a:r>
              <a:rPr kumimoji="1" lang="en-US" altLang="zh-CN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factor,</a:t>
            </a:r>
            <a:r>
              <a:rPr kumimoji="1" lang="zh-CN" altLang="en-US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 </a:t>
            </a:r>
            <a:r>
              <a:rPr kumimoji="1" lang="en-US" altLang="zh-CN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probability</a:t>
            </a:r>
            <a:r>
              <a:rPr kumimoji="1" lang="zh-CN" altLang="en-US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 </a:t>
            </a:r>
            <a:r>
              <a:rPr kumimoji="1" lang="en-US" altLang="zh-CN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that</a:t>
            </a:r>
            <a:r>
              <a:rPr kumimoji="1" lang="zh-CN" altLang="en-US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 </a:t>
            </a:r>
            <a:r>
              <a:rPr kumimoji="1" lang="en-US" altLang="zh-CN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the</a:t>
            </a:r>
            <a:r>
              <a:rPr kumimoji="1" lang="zh-CN" altLang="en-US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 </a:t>
            </a:r>
            <a:r>
              <a:rPr kumimoji="1" lang="en-US" altLang="zh-CN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attacker</a:t>
            </a:r>
            <a:r>
              <a:rPr kumimoji="1" lang="zh-CN" altLang="en-US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 </a:t>
            </a:r>
            <a:r>
              <a:rPr kumimoji="1" lang="en-US" altLang="zh-CN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is</a:t>
            </a:r>
            <a:r>
              <a:rPr kumimoji="1" lang="zh-CN" altLang="en-US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 </a:t>
            </a:r>
            <a:r>
              <a:rPr kumimoji="1" lang="en-US" altLang="zh-CN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detected</a:t>
            </a:r>
            <a:r>
              <a:rPr kumimoji="1" lang="zh-CN" altLang="en-US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 </a:t>
            </a:r>
            <a:r>
              <a:rPr kumimoji="1" lang="en-US" altLang="zh-CN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by</a:t>
            </a:r>
            <a:r>
              <a:rPr kumimoji="1" lang="zh-CN" altLang="en-US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 </a:t>
            </a:r>
            <a:r>
              <a:rPr kumimoji="1" lang="en-US" altLang="zh-CN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the</a:t>
            </a:r>
            <a:r>
              <a:rPr kumimoji="1" lang="zh-CN" altLang="en-US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 </a:t>
            </a:r>
            <a:r>
              <a:rPr kumimoji="1" lang="en-US" altLang="zh-CN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defender</a:t>
            </a:r>
            <a:r>
              <a:rPr kumimoji="1" lang="zh-CN" altLang="en-US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 </a:t>
            </a:r>
            <a:r>
              <a:rPr kumimoji="1" lang="en-US" altLang="zh-CN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if</a:t>
            </a:r>
            <a:r>
              <a:rPr kumimoji="1" lang="zh-CN" altLang="en-US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 </a:t>
            </a:r>
            <a:r>
              <a:rPr kumimoji="1" lang="en-US" altLang="zh-CN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they</a:t>
            </a:r>
            <a:r>
              <a:rPr kumimoji="1" lang="zh-CN" altLang="en-US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 </a:t>
            </a:r>
            <a:r>
              <a:rPr kumimoji="1" lang="en-US" altLang="zh-CN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are</a:t>
            </a:r>
            <a:r>
              <a:rPr kumimoji="1" lang="zh-CN" altLang="en-US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 </a:t>
            </a:r>
            <a:r>
              <a:rPr kumimoji="1" lang="en-US" altLang="zh-CN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at</a:t>
            </a:r>
            <a:r>
              <a:rPr kumimoji="1" lang="zh-CN" altLang="en-US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 </a:t>
            </a:r>
            <a:r>
              <a:rPr kumimoji="1" lang="en-US" altLang="zh-CN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the</a:t>
            </a:r>
            <a:r>
              <a:rPr kumimoji="1" lang="zh-CN" altLang="en-US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 </a:t>
            </a:r>
            <a:r>
              <a:rPr kumimoji="1" lang="en-US" altLang="zh-CN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same</a:t>
            </a:r>
            <a:r>
              <a:rPr kumimoji="1" lang="zh-CN" altLang="en-US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 </a:t>
            </a:r>
            <a:r>
              <a:rPr kumimoji="1" lang="en-US" altLang="zh-CN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zone</a:t>
            </a:r>
            <a:r>
              <a:rPr kumimoji="1" lang="zh-CN" altLang="en-US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 </a:t>
            </a:r>
            <a:r>
              <a:rPr kumimoji="1" lang="en-US" altLang="zh-CN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during</a:t>
            </a:r>
            <a:r>
              <a:rPr kumimoji="1" lang="zh-CN" altLang="en-US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 </a:t>
            </a:r>
            <a:r>
              <a:rPr kumimoji="1" lang="en-US" altLang="zh-CN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the</a:t>
            </a:r>
            <a:r>
              <a:rPr kumimoji="1" lang="zh-CN" altLang="en-US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 </a:t>
            </a:r>
            <a:r>
              <a:rPr kumimoji="1" lang="en-US" altLang="zh-CN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same</a:t>
            </a:r>
            <a:r>
              <a:rPr kumimoji="1" lang="zh-CN" altLang="en-US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 </a:t>
            </a:r>
            <a:r>
              <a:rPr kumimoji="1" lang="en-US" altLang="zh-CN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period</a:t>
            </a:r>
            <a:r>
              <a:rPr kumimoji="1" lang="zh-CN" altLang="en-US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 </a:t>
            </a:r>
            <a:endParaRPr kumimoji="1" lang="zh-CN" altLang="en-US" sz="1600" kern="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2606" y="2741335"/>
            <a:ext cx="3615944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30"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2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Each</a:t>
            </a:r>
            <a:r>
              <a:rPr kumimoji="1" lang="zh-CN" altLang="en-US" sz="22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 </a:t>
            </a:r>
            <a:r>
              <a:rPr kumimoji="1" lang="en-US" altLang="zh-CN" sz="22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horizontal</a:t>
            </a:r>
            <a:r>
              <a:rPr kumimoji="1" lang="zh-CN" altLang="en-US" sz="22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 </a:t>
            </a:r>
            <a:r>
              <a:rPr kumimoji="1" lang="en-US" altLang="zh-CN" sz="22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edge</a:t>
            </a:r>
            <a:r>
              <a:rPr kumimoji="1" lang="zh-CN" altLang="en-US" sz="22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 </a:t>
            </a:r>
            <a:r>
              <a:rPr kumimoji="1" lang="en-US" altLang="zh-CN" sz="22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also</a:t>
            </a:r>
            <a:r>
              <a:rPr kumimoji="1" lang="zh-CN" altLang="en-US" sz="22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 </a:t>
            </a:r>
            <a:r>
              <a:rPr kumimoji="1" lang="en-US" altLang="zh-CN" sz="22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has:</a:t>
            </a:r>
            <a:endParaRPr kumimoji="1" lang="zh-CN" altLang="en-US" sz="2200" kern="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98334" y="3304807"/>
            <a:ext cx="5032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1" indent="-285750" defTabSz="457130">
              <a:spcBef>
                <a:spcPts val="600"/>
              </a:spcBef>
              <a:buFont typeface="Arial"/>
              <a:buChar char="•"/>
            </a:pPr>
            <a:r>
              <a:rPr kumimoji="1" lang="en-US" altLang="zh-CN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A</a:t>
            </a:r>
            <a:r>
              <a:rPr kumimoji="1" lang="zh-CN" altLang="en-US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 </a:t>
            </a:r>
            <a:r>
              <a:rPr kumimoji="1" lang="en-US" altLang="zh-CN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value,</a:t>
            </a:r>
            <a:r>
              <a:rPr kumimoji="1" lang="zh-CN" altLang="en-US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 </a:t>
            </a:r>
            <a:r>
              <a:rPr kumimoji="1" lang="en-US" altLang="zh-CN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damage caused by attacking a zone in a </a:t>
            </a:r>
            <a:r>
              <a:rPr kumimoji="1" lang="en-US" altLang="zh-CN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period</a:t>
            </a:r>
            <a:endParaRPr kumimoji="1" lang="en-US" altLang="zh-CN" sz="1600" kern="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650526" y="3954424"/>
            <a:ext cx="961295" cy="570755"/>
          </a:xfrm>
          <a:prstGeom prst="ellipse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30"/>
            <a:r>
              <a:rPr kumimoji="1" lang="en-US" altLang="zh-CN" sz="1700" dirty="0">
                <a:solidFill>
                  <a:srgbClr val="000000"/>
                </a:solidFill>
                <a:latin typeface="Times New Roman"/>
                <a:ea typeface="Times New Roman"/>
              </a:rPr>
              <a:t>a,</a:t>
            </a:r>
            <a:r>
              <a:rPr kumimoji="1" lang="zh-CN" altLang="zh-CN" sz="1700" dirty="0">
                <a:solidFill>
                  <a:srgbClr val="000000"/>
                </a:solidFill>
                <a:latin typeface="Times New Roman"/>
                <a:ea typeface="Times New Roman"/>
              </a:rPr>
              <a:t>8</a:t>
            </a:r>
            <a:endParaRPr kumimoji="1" lang="zh-CN" altLang="en-US" sz="17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036582" y="3962569"/>
            <a:ext cx="1122926" cy="562608"/>
          </a:xfrm>
          <a:prstGeom prst="ellipse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30"/>
            <a:r>
              <a:rPr kumimoji="1" lang="en-US" altLang="zh-CN" sz="170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kumimoji="1" lang="en-US" altLang="zh-CN" sz="1700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kumimoji="1" lang="zh-CN" altLang="zh-CN" sz="1700" dirty="0">
                <a:solidFill>
                  <a:srgbClr val="000000"/>
                </a:solidFill>
                <a:latin typeface="Times New Roman"/>
                <a:ea typeface="Times New Roman"/>
              </a:rPr>
              <a:t>1</a:t>
            </a:r>
            <a:r>
              <a:rPr kumimoji="1" lang="en-US" altLang="zh-CN" sz="1700" dirty="0">
                <a:solidFill>
                  <a:srgbClr val="000000"/>
                </a:solidFill>
                <a:latin typeface="Times New Roman"/>
                <a:ea typeface="Times New Roman"/>
              </a:rPr>
              <a:t>0</a:t>
            </a:r>
            <a:endParaRPr kumimoji="1" lang="zh-CN" altLang="en-US" sz="17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50526" y="4893921"/>
            <a:ext cx="892957" cy="562608"/>
          </a:xfrm>
          <a:prstGeom prst="ellipse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30"/>
            <a:r>
              <a:rPr kumimoji="1" lang="en-US" altLang="zh-CN" sz="1700" dirty="0">
                <a:solidFill>
                  <a:srgbClr val="000000"/>
                </a:solidFill>
                <a:latin typeface="Times New Roman"/>
                <a:ea typeface="Times New Roman"/>
              </a:rPr>
              <a:t>b</a:t>
            </a:r>
            <a:r>
              <a:rPr kumimoji="1" lang="en-US" altLang="zh-CN" sz="1700" dirty="0">
                <a:solidFill>
                  <a:srgbClr val="000000"/>
                </a:solidFill>
                <a:latin typeface="Times New Roman"/>
                <a:ea typeface="Times New Roman"/>
              </a:rPr>
              <a:t>,8</a:t>
            </a:r>
            <a:endParaRPr kumimoji="1" lang="zh-CN" altLang="en-US" sz="17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036585" y="4880449"/>
            <a:ext cx="1122925" cy="480216"/>
          </a:xfrm>
          <a:prstGeom prst="ellipse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30"/>
            <a:r>
              <a:rPr kumimoji="1" lang="en-US" altLang="zh-CN" sz="1700" dirty="0">
                <a:solidFill>
                  <a:srgbClr val="000000"/>
                </a:solidFill>
                <a:latin typeface="Times New Roman"/>
                <a:ea typeface="Times New Roman"/>
              </a:rPr>
              <a:t>b</a:t>
            </a:r>
            <a:r>
              <a:rPr kumimoji="1" lang="en-US" altLang="zh-CN" sz="1700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kumimoji="1" lang="zh-CN" altLang="zh-CN" sz="1700" dirty="0">
                <a:solidFill>
                  <a:srgbClr val="000000"/>
                </a:solidFill>
                <a:latin typeface="Times New Roman"/>
                <a:ea typeface="Times New Roman"/>
              </a:rPr>
              <a:t>1</a:t>
            </a:r>
            <a:r>
              <a:rPr kumimoji="1" lang="en-US" altLang="zh-CN" sz="1700" dirty="0">
                <a:solidFill>
                  <a:srgbClr val="000000"/>
                </a:solidFill>
                <a:latin typeface="Times New Roman"/>
                <a:ea typeface="Times New Roman"/>
              </a:rPr>
              <a:t>0</a:t>
            </a:r>
            <a:endParaRPr kumimoji="1" lang="zh-CN" altLang="en-US" sz="17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650526" y="5779480"/>
            <a:ext cx="892957" cy="562608"/>
          </a:xfrm>
          <a:prstGeom prst="ellipse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30"/>
            <a:r>
              <a:rPr kumimoji="1" lang="en-US" altLang="zh-CN" sz="1700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kumimoji="1" lang="en-US" altLang="zh-CN" sz="1700" dirty="0">
                <a:solidFill>
                  <a:srgbClr val="000000"/>
                </a:solidFill>
                <a:latin typeface="Times New Roman"/>
                <a:ea typeface="Times New Roman"/>
              </a:rPr>
              <a:t>,8</a:t>
            </a:r>
            <a:endParaRPr kumimoji="1" lang="zh-CN" altLang="en-US" sz="17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grpSp>
        <p:nvGrpSpPr>
          <p:cNvPr id="42" name="组 41"/>
          <p:cNvGrpSpPr/>
          <p:nvPr/>
        </p:nvGrpSpPr>
        <p:grpSpPr>
          <a:xfrm>
            <a:off x="2829989" y="3962572"/>
            <a:ext cx="892957" cy="2387665"/>
            <a:chOff x="2549599" y="2971927"/>
            <a:chExt cx="892957" cy="1790749"/>
          </a:xfrm>
        </p:grpSpPr>
        <p:sp>
          <p:nvSpPr>
            <p:cNvPr id="10" name="椭圆 9"/>
            <p:cNvSpPr/>
            <p:nvPr/>
          </p:nvSpPr>
          <p:spPr>
            <a:xfrm>
              <a:off x="2549599" y="2971927"/>
              <a:ext cx="892957" cy="421956"/>
            </a:xfrm>
            <a:prstGeom prst="ellipse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30"/>
              <a:r>
                <a:rPr kumimoji="1" lang="en-US" altLang="zh-CN" sz="1700" dirty="0">
                  <a:solidFill>
                    <a:srgbClr val="000000"/>
                  </a:solidFill>
                  <a:latin typeface="Times New Roman"/>
                  <a:ea typeface="Times New Roman"/>
                </a:rPr>
                <a:t>a</a:t>
              </a:r>
              <a:r>
                <a:rPr kumimoji="1" lang="en-US" altLang="zh-CN" sz="1700" dirty="0">
                  <a:solidFill>
                    <a:srgbClr val="000000"/>
                  </a:solidFill>
                  <a:latin typeface="Times New Roman"/>
                  <a:ea typeface="Times New Roman"/>
                </a:rPr>
                <a:t>,</a:t>
              </a:r>
              <a:r>
                <a:rPr kumimoji="1" lang="zh-CN" altLang="zh-CN" sz="1700" dirty="0">
                  <a:solidFill>
                    <a:srgbClr val="000000"/>
                  </a:solidFill>
                  <a:latin typeface="Times New Roman"/>
                  <a:ea typeface="Times New Roman"/>
                </a:rPr>
                <a:t>9</a:t>
              </a:r>
              <a:endParaRPr kumimoji="1" lang="zh-CN" altLang="en-US" sz="1700" dirty="0">
                <a:solidFill>
                  <a:srgbClr val="000000"/>
                </a:solidFill>
                <a:latin typeface="Times New Roman"/>
                <a:ea typeface="Times New Roman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2549599" y="3660337"/>
              <a:ext cx="892957" cy="421956"/>
            </a:xfrm>
            <a:prstGeom prst="ellipse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30"/>
              <a:r>
                <a:rPr kumimoji="1" lang="en-US" altLang="zh-CN" sz="1700" dirty="0">
                  <a:solidFill>
                    <a:srgbClr val="000000"/>
                  </a:solidFill>
                  <a:latin typeface="Times New Roman"/>
                  <a:ea typeface="Times New Roman"/>
                </a:rPr>
                <a:t>b</a:t>
              </a:r>
              <a:r>
                <a:rPr kumimoji="1" lang="en-US" altLang="zh-CN" sz="1700" dirty="0">
                  <a:solidFill>
                    <a:srgbClr val="000000"/>
                  </a:solidFill>
                  <a:latin typeface="Times New Roman"/>
                  <a:ea typeface="Times New Roman"/>
                </a:rPr>
                <a:t>,</a:t>
              </a:r>
              <a:r>
                <a:rPr kumimoji="1" lang="zh-CN" altLang="zh-CN" sz="1700" dirty="0">
                  <a:solidFill>
                    <a:srgbClr val="000000"/>
                  </a:solidFill>
                  <a:latin typeface="Times New Roman"/>
                  <a:ea typeface="Times New Roman"/>
                </a:rPr>
                <a:t>9</a:t>
              </a:r>
              <a:endParaRPr kumimoji="1" lang="zh-CN" altLang="en-US" sz="1700" dirty="0">
                <a:solidFill>
                  <a:srgbClr val="000000"/>
                </a:solidFill>
                <a:latin typeface="Times New Roman"/>
                <a:ea typeface="Times New Roman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2549599" y="4340720"/>
              <a:ext cx="892957" cy="421956"/>
            </a:xfrm>
            <a:prstGeom prst="ellipse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30"/>
              <a:r>
                <a:rPr kumimoji="1" lang="en-US" altLang="zh-CN" sz="1700" dirty="0">
                  <a:solidFill>
                    <a:srgbClr val="000000"/>
                  </a:solidFill>
                  <a:latin typeface="Times New Roman"/>
                  <a:ea typeface="Times New Roman"/>
                </a:rPr>
                <a:t>c</a:t>
              </a:r>
              <a:r>
                <a:rPr kumimoji="1" lang="en-US" altLang="zh-CN" sz="1700" dirty="0">
                  <a:solidFill>
                    <a:srgbClr val="000000"/>
                  </a:solidFill>
                  <a:latin typeface="Times New Roman"/>
                  <a:ea typeface="Times New Roman"/>
                </a:rPr>
                <a:t>,</a:t>
              </a:r>
              <a:r>
                <a:rPr kumimoji="1" lang="zh-CN" altLang="zh-CN" sz="1700" dirty="0">
                  <a:solidFill>
                    <a:srgbClr val="000000"/>
                  </a:solidFill>
                  <a:latin typeface="Times New Roman"/>
                  <a:ea typeface="Times New Roman"/>
                </a:rPr>
                <a:t>9</a:t>
              </a:r>
              <a:endParaRPr kumimoji="1" lang="zh-CN" altLang="en-US" sz="1700" dirty="0">
                <a:solidFill>
                  <a:srgbClr val="000000"/>
                </a:solidFill>
                <a:latin typeface="Times New Roman"/>
                <a:ea typeface="Times New Roman"/>
              </a:endParaRPr>
            </a:p>
          </p:txBody>
        </p:sp>
      </p:grpSp>
      <p:sp>
        <p:nvSpPr>
          <p:cNvPr id="17" name="椭圆 16"/>
          <p:cNvSpPr/>
          <p:nvPr/>
        </p:nvSpPr>
        <p:spPr>
          <a:xfrm>
            <a:off x="5036585" y="5787627"/>
            <a:ext cx="1122925" cy="562608"/>
          </a:xfrm>
          <a:prstGeom prst="ellipse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30"/>
            <a:r>
              <a:rPr kumimoji="1" lang="en-US" altLang="zh-CN" sz="1700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kumimoji="1" lang="en-US" altLang="zh-CN" sz="1700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kumimoji="1" lang="zh-CN" altLang="zh-CN" sz="1700" dirty="0">
                <a:solidFill>
                  <a:srgbClr val="000000"/>
                </a:solidFill>
                <a:latin typeface="Times New Roman"/>
                <a:ea typeface="Times New Roman"/>
              </a:rPr>
              <a:t>1</a:t>
            </a:r>
            <a:r>
              <a:rPr kumimoji="1" lang="en-US" altLang="zh-CN" sz="1700" dirty="0">
                <a:solidFill>
                  <a:srgbClr val="000000"/>
                </a:solidFill>
                <a:latin typeface="Times New Roman"/>
                <a:ea typeface="Times New Roman"/>
              </a:rPr>
              <a:t>0</a:t>
            </a:r>
            <a:endParaRPr kumimoji="1" lang="zh-CN" altLang="en-US" sz="17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cxnSp>
        <p:nvCxnSpPr>
          <p:cNvPr id="18" name="直线箭头连接符 17"/>
          <p:cNvCxnSpPr>
            <a:stCxn id="9" idx="6"/>
            <a:endCxn id="13" idx="2"/>
          </p:cNvCxnSpPr>
          <p:nvPr/>
        </p:nvCxnSpPr>
        <p:spPr>
          <a:xfrm>
            <a:off x="1611818" y="4239802"/>
            <a:ext cx="1218168" cy="921953"/>
          </a:xfrm>
          <a:prstGeom prst="straightConnector1">
            <a:avLst/>
          </a:prstGeom>
          <a:ln w="12700" cmpd="sng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" name="直线箭头连接符 18"/>
          <p:cNvCxnSpPr>
            <a:stCxn id="10" idx="6"/>
            <a:endCxn id="14" idx="1"/>
          </p:cNvCxnSpPr>
          <p:nvPr/>
        </p:nvCxnSpPr>
        <p:spPr>
          <a:xfrm>
            <a:off x="3722943" y="4243875"/>
            <a:ext cx="1478088" cy="706903"/>
          </a:xfrm>
          <a:prstGeom prst="straightConnector1">
            <a:avLst/>
          </a:prstGeom>
          <a:ln w="12700" cmpd="sng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直线箭头连接符 19"/>
          <p:cNvCxnSpPr>
            <a:stCxn id="12" idx="6"/>
            <a:endCxn id="16" idx="2"/>
          </p:cNvCxnSpPr>
          <p:nvPr/>
        </p:nvCxnSpPr>
        <p:spPr>
          <a:xfrm>
            <a:off x="1543480" y="5175228"/>
            <a:ext cx="1286506" cy="893705"/>
          </a:xfrm>
          <a:prstGeom prst="straightConnector1">
            <a:avLst/>
          </a:prstGeom>
          <a:ln w="12700" cmpd="sng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" name="直线箭头连接符 20"/>
          <p:cNvCxnSpPr>
            <a:stCxn id="13" idx="5"/>
            <a:endCxn id="17" idx="2"/>
          </p:cNvCxnSpPr>
          <p:nvPr/>
        </p:nvCxnSpPr>
        <p:spPr>
          <a:xfrm>
            <a:off x="3592172" y="5360668"/>
            <a:ext cx="1444410" cy="708265"/>
          </a:xfrm>
          <a:prstGeom prst="straightConnector1">
            <a:avLst/>
          </a:prstGeom>
          <a:ln w="12700" cmpd="sng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" name="直线箭头连接符 21"/>
          <p:cNvCxnSpPr>
            <a:stCxn id="9" idx="6"/>
            <a:endCxn id="16" idx="1"/>
          </p:cNvCxnSpPr>
          <p:nvPr/>
        </p:nvCxnSpPr>
        <p:spPr>
          <a:xfrm>
            <a:off x="1611821" y="4239800"/>
            <a:ext cx="1348939" cy="1630219"/>
          </a:xfrm>
          <a:prstGeom prst="straightConnector1">
            <a:avLst/>
          </a:prstGeom>
          <a:ln w="12700" cmpd="sng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直线箭头连接符 22"/>
          <p:cNvCxnSpPr>
            <a:stCxn id="10" idx="5"/>
            <a:endCxn id="17" idx="1"/>
          </p:cNvCxnSpPr>
          <p:nvPr/>
        </p:nvCxnSpPr>
        <p:spPr>
          <a:xfrm>
            <a:off x="3592175" y="4442788"/>
            <a:ext cx="1608859" cy="1427233"/>
          </a:xfrm>
          <a:prstGeom prst="straightConnector1">
            <a:avLst/>
          </a:prstGeom>
          <a:ln w="12700" cmpd="sng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" name="直线箭头连接符 23"/>
          <p:cNvCxnSpPr>
            <a:stCxn id="12" idx="6"/>
            <a:endCxn id="10" idx="2"/>
          </p:cNvCxnSpPr>
          <p:nvPr/>
        </p:nvCxnSpPr>
        <p:spPr>
          <a:xfrm flipV="1">
            <a:off x="1543480" y="4243873"/>
            <a:ext cx="1286506" cy="931352"/>
          </a:xfrm>
          <a:prstGeom prst="straightConnector1">
            <a:avLst/>
          </a:prstGeom>
          <a:ln w="12700" cmpd="sng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5" name="直线箭头连接符 24"/>
          <p:cNvCxnSpPr>
            <a:stCxn id="13" idx="7"/>
            <a:endCxn id="11" idx="2"/>
          </p:cNvCxnSpPr>
          <p:nvPr/>
        </p:nvCxnSpPr>
        <p:spPr>
          <a:xfrm flipV="1">
            <a:off x="3592172" y="4243873"/>
            <a:ext cx="1444410" cy="718968"/>
          </a:xfrm>
          <a:prstGeom prst="straightConnector1">
            <a:avLst/>
          </a:prstGeom>
          <a:ln w="12700" cmpd="sng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直线箭头连接符 25"/>
          <p:cNvCxnSpPr>
            <a:stCxn id="15" idx="6"/>
            <a:endCxn id="10" idx="3"/>
          </p:cNvCxnSpPr>
          <p:nvPr/>
        </p:nvCxnSpPr>
        <p:spPr>
          <a:xfrm flipV="1">
            <a:off x="1543483" y="4442787"/>
            <a:ext cx="1417277" cy="1617999"/>
          </a:xfrm>
          <a:prstGeom prst="straightConnector1">
            <a:avLst/>
          </a:prstGeom>
          <a:ln w="12700" cmpd="sng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7" name="直线箭头连接符 26"/>
          <p:cNvCxnSpPr>
            <a:stCxn id="16" idx="7"/>
            <a:endCxn id="11" idx="3"/>
          </p:cNvCxnSpPr>
          <p:nvPr/>
        </p:nvCxnSpPr>
        <p:spPr>
          <a:xfrm flipV="1">
            <a:off x="3592175" y="4442788"/>
            <a:ext cx="1608859" cy="1427233"/>
          </a:xfrm>
          <a:prstGeom prst="straightConnector1">
            <a:avLst/>
          </a:prstGeom>
          <a:ln w="12700" cmpd="sng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8" name="直线箭头连接符 27"/>
          <p:cNvCxnSpPr>
            <a:stCxn id="15" idx="6"/>
            <a:endCxn id="13" idx="3"/>
          </p:cNvCxnSpPr>
          <p:nvPr/>
        </p:nvCxnSpPr>
        <p:spPr>
          <a:xfrm flipV="1">
            <a:off x="1543483" y="5360667"/>
            <a:ext cx="1417277" cy="700119"/>
          </a:xfrm>
          <a:prstGeom prst="straightConnector1">
            <a:avLst/>
          </a:prstGeom>
          <a:ln w="12700" cmpd="sng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直线箭头连接符 28"/>
          <p:cNvCxnSpPr>
            <a:stCxn id="16" idx="6"/>
            <a:endCxn id="14" idx="3"/>
          </p:cNvCxnSpPr>
          <p:nvPr/>
        </p:nvCxnSpPr>
        <p:spPr>
          <a:xfrm flipV="1">
            <a:off x="3722943" y="5290339"/>
            <a:ext cx="1478088" cy="778592"/>
          </a:xfrm>
          <a:prstGeom prst="straightConnector1">
            <a:avLst/>
          </a:prstGeom>
          <a:ln w="12700" cmpd="sng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0" name="直线箭头连接符 29"/>
          <p:cNvCxnSpPr>
            <a:stCxn id="9" idx="7"/>
            <a:endCxn id="10" idx="1"/>
          </p:cNvCxnSpPr>
          <p:nvPr/>
        </p:nvCxnSpPr>
        <p:spPr>
          <a:xfrm>
            <a:off x="1471043" y="4038010"/>
            <a:ext cx="1489717" cy="6953"/>
          </a:xfrm>
          <a:prstGeom prst="straightConnector1">
            <a:avLst/>
          </a:prstGeom>
          <a:ln w="12700" cmpd="sng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1" name="直线箭头连接符 30"/>
          <p:cNvCxnSpPr>
            <a:stCxn id="10" idx="7"/>
            <a:endCxn id="11" idx="1"/>
          </p:cNvCxnSpPr>
          <p:nvPr/>
        </p:nvCxnSpPr>
        <p:spPr>
          <a:xfrm>
            <a:off x="3592175" y="4044961"/>
            <a:ext cx="1608859" cy="0"/>
          </a:xfrm>
          <a:prstGeom prst="straightConnector1">
            <a:avLst/>
          </a:prstGeom>
          <a:ln w="12700" cmpd="sng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直线箭头连接符 31"/>
          <p:cNvCxnSpPr>
            <a:stCxn id="12" idx="6"/>
            <a:endCxn id="13" idx="2"/>
          </p:cNvCxnSpPr>
          <p:nvPr/>
        </p:nvCxnSpPr>
        <p:spPr>
          <a:xfrm flipV="1">
            <a:off x="1543480" y="5161753"/>
            <a:ext cx="1286506" cy="13472"/>
          </a:xfrm>
          <a:prstGeom prst="straightConnector1">
            <a:avLst/>
          </a:prstGeom>
          <a:ln w="12700" cmpd="sng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4" name="直线箭头连接符 33"/>
          <p:cNvCxnSpPr>
            <a:stCxn id="15" idx="5"/>
            <a:endCxn id="16" idx="3"/>
          </p:cNvCxnSpPr>
          <p:nvPr/>
        </p:nvCxnSpPr>
        <p:spPr>
          <a:xfrm>
            <a:off x="1412709" y="6259697"/>
            <a:ext cx="1548048" cy="8147"/>
          </a:xfrm>
          <a:prstGeom prst="straightConnector1">
            <a:avLst/>
          </a:prstGeom>
          <a:ln w="12700" cmpd="sng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5" name="直线箭头连接符 34"/>
          <p:cNvCxnSpPr>
            <a:stCxn id="16" idx="5"/>
            <a:endCxn id="17" idx="3"/>
          </p:cNvCxnSpPr>
          <p:nvPr/>
        </p:nvCxnSpPr>
        <p:spPr>
          <a:xfrm>
            <a:off x="3592175" y="6267843"/>
            <a:ext cx="1608859" cy="0"/>
          </a:xfrm>
          <a:prstGeom prst="straightConnector1">
            <a:avLst/>
          </a:prstGeom>
          <a:ln w="12700" cmpd="sng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pic>
        <p:nvPicPr>
          <p:cNvPr id="38" name="图片 37" descr="8i65aeALT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79" b="98870" l="3036" r="991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40" y="5581764"/>
            <a:ext cx="640673" cy="813080"/>
          </a:xfrm>
          <a:prstGeom prst="rect">
            <a:avLst/>
          </a:prstGeom>
        </p:spPr>
      </p:pic>
      <p:cxnSp>
        <p:nvCxnSpPr>
          <p:cNvPr id="57" name="直线连接符 56"/>
          <p:cNvCxnSpPr>
            <a:stCxn id="15" idx="6"/>
            <a:endCxn id="13" idx="3"/>
          </p:cNvCxnSpPr>
          <p:nvPr/>
        </p:nvCxnSpPr>
        <p:spPr>
          <a:xfrm flipV="1">
            <a:off x="1543483" y="5360667"/>
            <a:ext cx="1417277" cy="700119"/>
          </a:xfrm>
          <a:prstGeom prst="line">
            <a:avLst/>
          </a:prstGeom>
          <a:ln w="76200" cmpd="sng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6515749" y="4292959"/>
            <a:ext cx="2250723" cy="661720"/>
          </a:xfrm>
          <a:prstGeom prst="rect">
            <a:avLst/>
          </a:prstGeom>
          <a:solidFill>
            <a:schemeClr val="accent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spcBef>
                <a:spcPts val="600"/>
              </a:spcBef>
              <a:defRPr kumimoji="1" sz="1600" kern="0">
                <a:solidFill>
                  <a:schemeClr val="tx1"/>
                </a:solidFill>
                <a:latin typeface="Times New Roman"/>
                <a:ea typeface="微软雅黑" panose="020B0503020204020204" pitchFamily="34" charset="-122"/>
                <a:cs typeface="Times New Roman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defTabSz="457130"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  <a:ea typeface="Times New Roman"/>
                <a:sym typeface="+mn-lt"/>
              </a:rPr>
              <a:t>Attacker’s</a:t>
            </a:r>
            <a:r>
              <a:rPr lang="zh-CN" altLang="en-US" dirty="0">
                <a:solidFill>
                  <a:srgbClr val="000000"/>
                </a:solidFill>
                <a:ea typeface="Times New Roman"/>
                <a:sym typeface="+mn-lt"/>
              </a:rPr>
              <a:t> </a:t>
            </a:r>
            <a:r>
              <a:rPr lang="en-US" altLang="zh-CN" dirty="0">
                <a:solidFill>
                  <a:srgbClr val="000000"/>
                </a:solidFill>
                <a:ea typeface="Times New Roman"/>
                <a:sym typeface="+mn-lt"/>
              </a:rPr>
              <a:t>payoff</a:t>
            </a:r>
            <a:r>
              <a:rPr lang="en-US" altLang="zh-CN" dirty="0" smtClean="0">
                <a:solidFill>
                  <a:srgbClr val="000000"/>
                </a:solidFill>
                <a:ea typeface="Times New Roman"/>
                <a:sym typeface="+mn-lt"/>
              </a:rPr>
              <a:t>:</a:t>
            </a:r>
            <a:r>
              <a:rPr lang="zh-CN" altLang="en-US" dirty="0" smtClean="0">
                <a:solidFill>
                  <a:srgbClr val="000000"/>
                </a:solidFill>
                <a:ea typeface="Times New Roman"/>
                <a:sym typeface="+mn-lt"/>
              </a:rPr>
              <a:t> </a:t>
            </a:r>
            <a:endParaRPr lang="en-US" altLang="zh-CN" dirty="0" smtClean="0">
              <a:solidFill>
                <a:srgbClr val="000000"/>
              </a:solidFill>
              <a:ea typeface="Times New Roman"/>
              <a:sym typeface="+mn-lt"/>
            </a:endParaRPr>
          </a:p>
          <a:p>
            <a:pPr defTabSz="457130">
              <a:lnSpc>
                <a:spcPct val="100000"/>
              </a:lnSpc>
            </a:pPr>
            <a:r>
              <a:rPr lang="zh-CN" altLang="zh-CN" dirty="0">
                <a:solidFill>
                  <a:srgbClr val="000000"/>
                </a:solidFill>
                <a:ea typeface="Times New Roman"/>
                <a:sym typeface="+mn-lt"/>
              </a:rPr>
              <a:t>5</a:t>
            </a:r>
            <a:r>
              <a:rPr lang="zh-CN" altLang="en-US" dirty="0" smtClean="0">
                <a:solidFill>
                  <a:srgbClr val="000000"/>
                </a:solidFill>
                <a:ea typeface="Times New Roman"/>
                <a:sym typeface="+mn-lt"/>
              </a:rPr>
              <a:t>*</a:t>
            </a:r>
            <a:r>
              <a:rPr lang="en-US" altLang="zh-CN" dirty="0">
                <a:solidFill>
                  <a:srgbClr val="000000"/>
                </a:solidFill>
                <a:ea typeface="Times New Roman"/>
                <a:sym typeface="+mn-lt"/>
              </a:rPr>
              <a:t>(1</a:t>
            </a:r>
            <a:r>
              <a:rPr lang="zh-CN" altLang="en-US" dirty="0">
                <a:solidFill>
                  <a:srgbClr val="000000"/>
                </a:solidFill>
                <a:ea typeface="Times New Roman"/>
                <a:sym typeface="+mn-lt"/>
              </a:rPr>
              <a:t> </a:t>
            </a:r>
            <a:r>
              <a:rPr lang="en-US" altLang="zh-CN" dirty="0">
                <a:solidFill>
                  <a:srgbClr val="000000"/>
                </a:solidFill>
                <a:ea typeface="Times New Roman"/>
                <a:sym typeface="+mn-lt"/>
              </a:rPr>
              <a:t>–</a:t>
            </a:r>
            <a:r>
              <a:rPr lang="zh-CN" altLang="en-US" dirty="0">
                <a:solidFill>
                  <a:srgbClr val="000000"/>
                </a:solidFill>
                <a:ea typeface="Times New Roman"/>
                <a:sym typeface="+mn-lt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ea typeface="Times New Roman"/>
                <a:sym typeface="+mn-lt"/>
              </a:rPr>
              <a:t>0.18)</a:t>
            </a:r>
            <a:r>
              <a:rPr lang="zh-CN" altLang="en-US" dirty="0" smtClean="0">
                <a:solidFill>
                  <a:srgbClr val="000000"/>
                </a:solidFill>
                <a:ea typeface="Times New Roman"/>
                <a:sym typeface="+mn-lt"/>
              </a:rPr>
              <a:t> </a:t>
            </a:r>
            <a:r>
              <a:rPr lang="en-US" altLang="zh-CN" dirty="0">
                <a:solidFill>
                  <a:srgbClr val="000000"/>
                </a:solidFill>
                <a:ea typeface="Times New Roman"/>
                <a:sym typeface="+mn-lt"/>
              </a:rPr>
              <a:t>=</a:t>
            </a:r>
            <a:r>
              <a:rPr lang="zh-CN" altLang="en-US" dirty="0">
                <a:solidFill>
                  <a:srgbClr val="000000"/>
                </a:solidFill>
                <a:ea typeface="Times New Roman"/>
                <a:sym typeface="+mn-lt"/>
              </a:rPr>
              <a:t> </a:t>
            </a:r>
            <a:r>
              <a:rPr lang="zh-CN" altLang="zh-CN" dirty="0" smtClean="0">
                <a:solidFill>
                  <a:srgbClr val="000000"/>
                </a:solidFill>
                <a:ea typeface="Times New Roman"/>
                <a:sym typeface="+mn-lt"/>
              </a:rPr>
              <a:t>4</a:t>
            </a:r>
            <a:r>
              <a:rPr lang="en-US" altLang="zh-CN" dirty="0" smtClean="0">
                <a:solidFill>
                  <a:srgbClr val="000000"/>
                </a:solidFill>
                <a:ea typeface="Times New Roman"/>
                <a:sym typeface="+mn-lt"/>
              </a:rPr>
              <a:t>.1</a:t>
            </a:r>
            <a:endParaRPr lang="zh-CN" altLang="en-US" dirty="0">
              <a:solidFill>
                <a:srgbClr val="000000"/>
              </a:solidFill>
              <a:ea typeface="Times New Roman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6515749" y="5471495"/>
            <a:ext cx="2250723" cy="661720"/>
          </a:xfrm>
          <a:prstGeom prst="rect">
            <a:avLst/>
          </a:prstGeom>
          <a:solidFill>
            <a:schemeClr val="accent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algn="ctr" defTabSz="457130">
              <a:spcBef>
                <a:spcPts val="600"/>
              </a:spcBef>
            </a:pPr>
            <a:r>
              <a:rPr kumimoji="1" lang="en-US" altLang="zh-CN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Defender’s</a:t>
            </a:r>
            <a:r>
              <a:rPr kumimoji="1" lang="zh-CN" altLang="en-US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 </a:t>
            </a:r>
            <a:r>
              <a:rPr kumimoji="1" lang="en-US" altLang="zh-CN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payoff:</a:t>
            </a:r>
          </a:p>
          <a:p>
            <a:pPr algn="ctr" defTabSz="457130">
              <a:spcBef>
                <a:spcPts val="600"/>
              </a:spcBef>
            </a:pPr>
            <a:r>
              <a:rPr kumimoji="1" lang="zh-CN" altLang="zh-CN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-</a:t>
            </a:r>
            <a:r>
              <a:rPr kumimoji="1" lang="en-US" altLang="zh-CN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rPr>
              <a:t>4.1</a:t>
            </a:r>
            <a:endParaRPr kumimoji="1" lang="zh-CN" altLang="en-US" sz="1600" kern="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+mn-lt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6515745" y="3015234"/>
            <a:ext cx="2250724" cy="768415"/>
          </a:xfrm>
          <a:prstGeom prst="rect">
            <a:avLst/>
          </a:prstGeom>
          <a:solidFill>
            <a:schemeClr val="accent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algn="ctr" defTabSz="457130">
              <a:lnSpc>
                <a:spcPct val="80000"/>
              </a:lnSpc>
              <a:spcBef>
                <a:spcPts val="600"/>
              </a:spcBef>
            </a:pPr>
            <a:r>
              <a:rPr kumimoji="1" lang="en-US" altLang="zh-CN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Probability</a:t>
            </a:r>
            <a:r>
              <a:rPr kumimoji="1" lang="zh-CN" altLang="en-US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kumimoji="1" lang="en-US" altLang="zh-CN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of</a:t>
            </a:r>
            <a:r>
              <a:rPr kumimoji="1" lang="zh-CN" altLang="en-US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kumimoji="1" lang="en-US" altLang="zh-CN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being</a:t>
            </a:r>
            <a:r>
              <a:rPr kumimoji="1" lang="zh-CN" altLang="en-US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kumimoji="1" lang="en-US" altLang="zh-CN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caught:</a:t>
            </a:r>
          </a:p>
          <a:p>
            <a:pPr algn="ctr" defTabSz="457130">
              <a:lnSpc>
                <a:spcPct val="80000"/>
              </a:lnSpc>
              <a:spcBef>
                <a:spcPts val="600"/>
              </a:spcBef>
            </a:pPr>
            <a:r>
              <a:rPr kumimoji="1" lang="zh-CN" altLang="zh-CN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0</a:t>
            </a:r>
            <a:r>
              <a:rPr kumimoji="1" lang="en-US" altLang="zh-CN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.2</a:t>
            </a:r>
            <a:r>
              <a:rPr kumimoji="1" lang="zh-CN" altLang="en-US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*</a:t>
            </a:r>
            <a:r>
              <a:rPr kumimoji="1" lang="en-US" altLang="zh-CN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0.3</a:t>
            </a:r>
            <a:r>
              <a:rPr kumimoji="1" lang="zh-CN" altLang="en-US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kumimoji="1" lang="en-US" altLang="zh-CN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+</a:t>
            </a:r>
            <a:r>
              <a:rPr kumimoji="1" lang="zh-CN" altLang="en-US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kumimoji="1" lang="en-US" altLang="zh-CN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0.3</a:t>
            </a:r>
            <a:r>
              <a:rPr kumimoji="1" lang="zh-CN" altLang="en-US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*</a:t>
            </a:r>
            <a:r>
              <a:rPr kumimoji="1" lang="en-US" altLang="zh-CN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0.4</a:t>
            </a:r>
            <a:r>
              <a:rPr kumimoji="1" lang="zh-CN" altLang="en-US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kumimoji="1" lang="en-US" altLang="zh-CN" sz="16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=0.18</a:t>
            </a:r>
            <a:endParaRPr kumimoji="1" lang="zh-CN" altLang="en-US" sz="1600" kern="0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65" name="矩形 64"/>
          <p:cNvSpPr/>
          <p:nvPr/>
        </p:nvSpPr>
        <p:spPr>
          <a:xfrm rot="20312596">
            <a:off x="1839310" y="5334575"/>
            <a:ext cx="724586" cy="687077"/>
          </a:xfrm>
          <a:prstGeom prst="rect">
            <a:avLst/>
          </a:prstGeom>
          <a:solidFill>
            <a:srgbClr val="C5C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30">
              <a:lnSpc>
                <a:spcPct val="130000"/>
              </a:lnSpc>
            </a:pPr>
            <a:r>
              <a:rPr kumimoji="1" lang="en-US" altLang="zh-CN" sz="12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cov</a:t>
            </a:r>
            <a:r>
              <a:rPr kumimoji="1" lang="en-US" altLang="zh-CN" sz="1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:</a:t>
            </a:r>
            <a:r>
              <a:rPr kumimoji="1" lang="zh-CN" altLang="en-US" sz="1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kumimoji="1" lang="en-US" altLang="zh-CN" sz="1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0.2</a:t>
            </a:r>
          </a:p>
          <a:p>
            <a:pPr algn="ctr" defTabSz="457130">
              <a:lnSpc>
                <a:spcPct val="130000"/>
              </a:lnSpc>
            </a:pPr>
            <a:r>
              <a:rPr kumimoji="1" lang="en-US" altLang="zh-CN" sz="12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dec</a:t>
            </a:r>
            <a:r>
              <a:rPr kumimoji="1" lang="en-US" altLang="zh-CN" sz="1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:</a:t>
            </a:r>
            <a:r>
              <a:rPr kumimoji="1" lang="zh-CN" altLang="en-US" sz="1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kumimoji="1" lang="en-US" altLang="zh-CN" sz="1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0.3</a:t>
            </a:r>
            <a:r>
              <a:rPr kumimoji="1" lang="zh-CN" altLang="en-US" sz="1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endParaRPr kumimoji="1" lang="zh-CN" altLang="en-US" sz="1200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036187" y="4607776"/>
            <a:ext cx="724586" cy="1035939"/>
          </a:xfrm>
          <a:prstGeom prst="rect">
            <a:avLst/>
          </a:prstGeom>
          <a:solidFill>
            <a:srgbClr val="C5C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30">
              <a:lnSpc>
                <a:spcPct val="130000"/>
              </a:lnSpc>
            </a:pPr>
            <a:r>
              <a:rPr kumimoji="1" lang="en-US" altLang="zh-CN" sz="12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cov</a:t>
            </a:r>
            <a:r>
              <a:rPr kumimoji="1" lang="en-US" altLang="zh-CN" sz="1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:</a:t>
            </a:r>
            <a:r>
              <a:rPr kumimoji="1" lang="zh-CN" altLang="en-US" sz="1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kumimoji="1" lang="en-US" altLang="zh-CN" sz="1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0.3</a:t>
            </a:r>
          </a:p>
          <a:p>
            <a:pPr algn="ctr" defTabSz="457130">
              <a:lnSpc>
                <a:spcPct val="130000"/>
              </a:lnSpc>
            </a:pPr>
            <a:r>
              <a:rPr kumimoji="1" lang="en-US" altLang="zh-CN" sz="12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dec</a:t>
            </a:r>
            <a:r>
              <a:rPr kumimoji="1" lang="en-US" altLang="zh-CN" sz="1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:</a:t>
            </a:r>
            <a:r>
              <a:rPr kumimoji="1" lang="zh-CN" altLang="en-US" sz="1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kumimoji="1" lang="en-US" altLang="zh-CN" sz="1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0.4</a:t>
            </a:r>
          </a:p>
          <a:p>
            <a:pPr algn="ctr" defTabSz="457130">
              <a:lnSpc>
                <a:spcPct val="130000"/>
              </a:lnSpc>
            </a:pPr>
            <a:r>
              <a:rPr kumimoji="1" lang="en-US" altLang="zh-CN" sz="12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val</a:t>
            </a:r>
            <a:r>
              <a:rPr kumimoji="1" lang="en-US" altLang="zh-CN" sz="1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:</a:t>
            </a:r>
            <a:r>
              <a:rPr kumimoji="1" lang="zh-CN" altLang="en-US" sz="1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kumimoji="1" lang="en-US" altLang="zh-CN" sz="1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5</a:t>
            </a:r>
            <a:endParaRPr kumimoji="1" lang="zh-CN" altLang="en-US" sz="1200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271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38667" y="4884733"/>
            <a:ext cx="4423833" cy="13530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Computing</a:t>
            </a:r>
            <a:r>
              <a:rPr kumimoji="1" lang="en-US" altLang="zh-CN" dirty="0" smtClean="0"/>
              <a:t> the equilibrium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2334" y="1608663"/>
            <a:ext cx="9144001" cy="1988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kumimoji="1" lang="en-US" altLang="zh-CN" sz="2200" kern="0" dirty="0" smtClean="0">
                <a:latin typeface="Arial"/>
                <a:ea typeface="微软雅黑" panose="020B0503020204020204" pitchFamily="34" charset="-122"/>
                <a:cs typeface="Arial"/>
                <a:sym typeface="+mn-lt"/>
              </a:rPr>
              <a:t>Defender</a:t>
            </a:r>
            <a:r>
              <a:rPr kumimoji="1" lang="zh-CN" altLang="en-US" sz="2200" kern="0" dirty="0" smtClean="0">
                <a:latin typeface="Arial"/>
                <a:ea typeface="微软雅黑" panose="020B0503020204020204" pitchFamily="34" charset="-122"/>
                <a:cs typeface="Arial"/>
                <a:sym typeface="+mn-lt"/>
              </a:rPr>
              <a:t> </a:t>
            </a:r>
            <a:r>
              <a:rPr kumimoji="1" lang="en-US" altLang="zh-CN" sz="2200" kern="0" dirty="0" smtClean="0">
                <a:latin typeface="Arial"/>
                <a:ea typeface="微软雅黑" panose="020B0503020204020204" pitchFamily="34" charset="-122"/>
                <a:cs typeface="Arial"/>
                <a:sym typeface="+mn-lt"/>
              </a:rPr>
              <a:t>commits</a:t>
            </a:r>
            <a:r>
              <a:rPr kumimoji="1" lang="zh-CN" altLang="en-US" sz="2200" kern="0" dirty="0" smtClean="0">
                <a:latin typeface="Arial"/>
                <a:ea typeface="微软雅黑" panose="020B0503020204020204" pitchFamily="34" charset="-122"/>
                <a:cs typeface="Arial"/>
                <a:sym typeface="+mn-lt"/>
              </a:rPr>
              <a:t> </a:t>
            </a:r>
            <a:r>
              <a:rPr kumimoji="1" lang="en-US" altLang="zh-CN" sz="2200" kern="0" dirty="0" smtClean="0">
                <a:latin typeface="Arial"/>
                <a:ea typeface="微软雅黑" panose="020B0503020204020204" pitchFamily="34" charset="-122"/>
                <a:cs typeface="Arial"/>
                <a:sym typeface="+mn-lt"/>
              </a:rPr>
              <a:t>to</a:t>
            </a:r>
            <a:r>
              <a:rPr kumimoji="1" lang="zh-CN" altLang="en-US" sz="2200" kern="0" dirty="0" smtClean="0">
                <a:latin typeface="Arial"/>
                <a:ea typeface="微软雅黑" panose="020B0503020204020204" pitchFamily="34" charset="-122"/>
                <a:cs typeface="Arial"/>
                <a:sym typeface="+mn-lt"/>
              </a:rPr>
              <a:t> </a:t>
            </a:r>
            <a:r>
              <a:rPr kumimoji="1" lang="en-US" altLang="zh-CN" sz="2200" kern="0" dirty="0" smtClean="0">
                <a:latin typeface="Arial"/>
                <a:ea typeface="微软雅黑" panose="020B0503020204020204" pitchFamily="34" charset="-122"/>
                <a:cs typeface="Arial"/>
                <a:sym typeface="+mn-lt"/>
              </a:rPr>
              <a:t>a</a:t>
            </a:r>
            <a:r>
              <a:rPr kumimoji="1" lang="zh-CN" altLang="en-US" sz="2200" kern="0" dirty="0" smtClean="0">
                <a:latin typeface="Arial"/>
                <a:ea typeface="微软雅黑" panose="020B0503020204020204" pitchFamily="34" charset="-122"/>
                <a:cs typeface="Arial"/>
                <a:sym typeface="+mn-lt"/>
              </a:rPr>
              <a:t> </a:t>
            </a:r>
            <a:r>
              <a:rPr kumimoji="1" lang="en-US" altLang="zh-CN" sz="2200" kern="0" dirty="0" smtClean="0">
                <a:latin typeface="Arial"/>
                <a:ea typeface="微软雅黑" panose="020B0503020204020204" pitchFamily="34" charset="-122"/>
                <a:cs typeface="Arial"/>
                <a:sym typeface="+mn-lt"/>
              </a:rPr>
              <a:t>mixed</a:t>
            </a:r>
            <a:r>
              <a:rPr kumimoji="1" lang="zh-CN" altLang="en-US" sz="2200" kern="0" dirty="0" smtClean="0">
                <a:latin typeface="Arial"/>
                <a:ea typeface="微软雅黑" panose="020B0503020204020204" pitchFamily="34" charset="-122"/>
                <a:cs typeface="Arial"/>
                <a:sym typeface="+mn-lt"/>
              </a:rPr>
              <a:t> </a:t>
            </a:r>
            <a:r>
              <a:rPr kumimoji="1" lang="en-US" altLang="zh-CN" sz="2200" kern="0" dirty="0" smtClean="0">
                <a:latin typeface="Arial"/>
                <a:ea typeface="微软雅黑" panose="020B0503020204020204" pitchFamily="34" charset="-122"/>
                <a:cs typeface="Arial"/>
                <a:sym typeface="+mn-lt"/>
              </a:rPr>
              <a:t>strategy</a:t>
            </a:r>
            <a:r>
              <a:rPr kumimoji="1" lang="zh-CN" altLang="en-US" sz="2200" kern="0" dirty="0" smtClean="0">
                <a:latin typeface="Arial"/>
                <a:ea typeface="微软雅黑" panose="020B0503020204020204" pitchFamily="34" charset="-122"/>
                <a:cs typeface="Arial"/>
                <a:sym typeface="+mn-lt"/>
              </a:rPr>
              <a:t> </a:t>
            </a:r>
            <a:r>
              <a:rPr kumimoji="1" lang="en-US" altLang="zh-CN" sz="2200" kern="0" dirty="0" smtClean="0">
                <a:latin typeface="Arial"/>
                <a:ea typeface="微软雅黑" panose="020B0503020204020204" pitchFamily="34" charset="-122"/>
                <a:cs typeface="Arial"/>
                <a:sym typeface="+mn-lt"/>
              </a:rPr>
              <a:t>first</a:t>
            </a:r>
          </a:p>
          <a:p>
            <a:pPr marL="800100" lvl="1" indent="-34290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kumimoji="1" lang="en-US" altLang="zh-CN" sz="2000" kern="0" dirty="0" smtClean="0">
                <a:latin typeface="Arial"/>
                <a:ea typeface="微软雅黑" panose="020B0503020204020204" pitchFamily="34" charset="-122"/>
                <a:cs typeface="Arial"/>
                <a:sym typeface="+mn-lt"/>
              </a:rPr>
              <a:t>c = &lt;</a:t>
            </a:r>
            <a:r>
              <a:rPr kumimoji="1" lang="en-US" altLang="zh-CN" sz="2000" kern="0" dirty="0" err="1" smtClean="0">
                <a:latin typeface="Arial"/>
                <a:ea typeface="微软雅黑" panose="020B0503020204020204" pitchFamily="34" charset="-122"/>
                <a:cs typeface="Arial"/>
                <a:sym typeface="+mn-lt"/>
              </a:rPr>
              <a:t>c</a:t>
            </a:r>
            <a:r>
              <a:rPr kumimoji="1" lang="en-US" altLang="zh-CN" sz="2000" kern="0" baseline="-25000" dirty="0" err="1" smtClean="0">
                <a:latin typeface="Arial"/>
                <a:ea typeface="微软雅黑" panose="020B0503020204020204" pitchFamily="34" charset="-122"/>
                <a:cs typeface="Arial"/>
                <a:sym typeface="+mn-lt"/>
              </a:rPr>
              <a:t>e</a:t>
            </a:r>
            <a:r>
              <a:rPr kumimoji="1" lang="en-US" altLang="zh-CN" sz="2000" kern="0" dirty="0" smtClean="0">
                <a:latin typeface="Arial"/>
                <a:ea typeface="微软雅黑" panose="020B0503020204020204" pitchFamily="34" charset="-122"/>
                <a:cs typeface="Arial"/>
                <a:sym typeface="+mn-lt"/>
              </a:rPr>
              <a:t>&gt;, the expected number of resources on edge e</a:t>
            </a:r>
            <a:endParaRPr kumimoji="1" lang="en-US" altLang="zh-CN" sz="2000" kern="0" dirty="0" smtClean="0">
              <a:latin typeface="Arial"/>
              <a:ea typeface="微软雅黑" panose="020B0503020204020204" pitchFamily="34" charset="-122"/>
              <a:cs typeface="Arial"/>
              <a:sym typeface="+mn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kumimoji="1" lang="en-US" altLang="zh-CN" sz="2200" kern="0" dirty="0" smtClean="0">
                <a:latin typeface="Arial"/>
                <a:ea typeface="微软雅黑" panose="020B0503020204020204" pitchFamily="34" charset="-122"/>
                <a:cs typeface="Arial"/>
                <a:sym typeface="+mn-lt"/>
              </a:rPr>
              <a:t>Attacker</a:t>
            </a:r>
            <a:r>
              <a:rPr kumimoji="1" lang="zh-CN" altLang="en-US" sz="2200" kern="0" dirty="0" smtClean="0">
                <a:latin typeface="Arial"/>
                <a:ea typeface="微软雅黑" panose="020B0503020204020204" pitchFamily="34" charset="-122"/>
                <a:cs typeface="Arial"/>
                <a:sym typeface="+mn-lt"/>
              </a:rPr>
              <a:t> </a:t>
            </a:r>
            <a:r>
              <a:rPr kumimoji="1" lang="en-US" altLang="zh-CN" sz="2200" kern="0" dirty="0" smtClean="0">
                <a:latin typeface="Arial"/>
                <a:ea typeface="微软雅黑" panose="020B0503020204020204" pitchFamily="34" charset="-122"/>
                <a:cs typeface="Arial"/>
                <a:sym typeface="+mn-lt"/>
              </a:rPr>
              <a:t>knows</a:t>
            </a:r>
            <a:r>
              <a:rPr kumimoji="1" lang="zh-CN" altLang="en-US" sz="2200" kern="0" dirty="0" smtClean="0">
                <a:latin typeface="Arial"/>
                <a:ea typeface="微软雅黑" panose="020B0503020204020204" pitchFamily="34" charset="-122"/>
                <a:cs typeface="Arial"/>
                <a:sym typeface="+mn-lt"/>
              </a:rPr>
              <a:t> </a:t>
            </a:r>
            <a:r>
              <a:rPr kumimoji="1" lang="en-US" altLang="zh-CN" sz="2200" kern="0" dirty="0" smtClean="0">
                <a:latin typeface="Arial"/>
                <a:ea typeface="微软雅黑" panose="020B0503020204020204" pitchFamily="34" charset="-122"/>
                <a:cs typeface="Arial"/>
                <a:sym typeface="+mn-lt"/>
              </a:rPr>
              <a:t>the</a:t>
            </a:r>
            <a:r>
              <a:rPr kumimoji="1" lang="zh-CN" altLang="en-US" sz="2200" kern="0" dirty="0" smtClean="0">
                <a:latin typeface="Arial"/>
                <a:ea typeface="微软雅黑" panose="020B0503020204020204" pitchFamily="34" charset="-122"/>
                <a:cs typeface="Arial"/>
                <a:sym typeface="+mn-lt"/>
              </a:rPr>
              <a:t> </a:t>
            </a:r>
            <a:r>
              <a:rPr kumimoji="1" lang="en-US" altLang="zh-CN" sz="2200" kern="0" dirty="0" smtClean="0">
                <a:latin typeface="Arial"/>
                <a:ea typeface="微软雅黑" panose="020B0503020204020204" pitchFamily="34" charset="-122"/>
                <a:cs typeface="Arial"/>
                <a:sym typeface="+mn-lt"/>
              </a:rPr>
              <a:t>defender’s</a:t>
            </a:r>
            <a:r>
              <a:rPr kumimoji="1" lang="zh-CN" altLang="en-US" sz="2200" kern="0" dirty="0" smtClean="0">
                <a:latin typeface="Arial"/>
                <a:ea typeface="微软雅黑" panose="020B0503020204020204" pitchFamily="34" charset="-122"/>
                <a:cs typeface="Arial"/>
                <a:sym typeface="+mn-lt"/>
              </a:rPr>
              <a:t> </a:t>
            </a:r>
            <a:r>
              <a:rPr kumimoji="1" lang="en-US" altLang="zh-CN" sz="2200" kern="0" dirty="0" smtClean="0">
                <a:latin typeface="Arial"/>
                <a:ea typeface="微软雅黑" panose="020B0503020204020204" pitchFamily="34" charset="-122"/>
                <a:cs typeface="Arial"/>
                <a:sym typeface="+mn-lt"/>
              </a:rPr>
              <a:t>mixed</a:t>
            </a:r>
            <a:r>
              <a:rPr kumimoji="1" lang="zh-CN" altLang="en-US" sz="2200" kern="0" dirty="0" smtClean="0">
                <a:latin typeface="Arial"/>
                <a:ea typeface="微软雅黑" panose="020B0503020204020204" pitchFamily="34" charset="-122"/>
                <a:cs typeface="Arial"/>
                <a:sym typeface="+mn-lt"/>
              </a:rPr>
              <a:t> </a:t>
            </a:r>
            <a:r>
              <a:rPr kumimoji="1" lang="en-US" altLang="zh-CN" sz="2200" kern="0" dirty="0" smtClean="0">
                <a:latin typeface="Arial"/>
                <a:ea typeface="微软雅黑" panose="020B0503020204020204" pitchFamily="34" charset="-122"/>
                <a:cs typeface="Arial"/>
                <a:sym typeface="+mn-lt"/>
              </a:rPr>
              <a:t>strategy</a:t>
            </a:r>
            <a:r>
              <a:rPr kumimoji="1" lang="zh-CN" altLang="en-US" sz="2200" kern="0" dirty="0" smtClean="0">
                <a:latin typeface="Arial"/>
                <a:ea typeface="微软雅黑" panose="020B0503020204020204" pitchFamily="34" charset="-122"/>
                <a:cs typeface="Arial"/>
                <a:sym typeface="+mn-lt"/>
              </a:rPr>
              <a:t> </a:t>
            </a:r>
            <a:r>
              <a:rPr kumimoji="1" lang="en-US" altLang="zh-CN" sz="2200" kern="0" dirty="0" smtClean="0">
                <a:latin typeface="Arial"/>
                <a:ea typeface="微软雅黑" panose="020B0503020204020204" pitchFamily="34" charset="-122"/>
                <a:cs typeface="Arial"/>
                <a:sym typeface="+mn-lt"/>
              </a:rPr>
              <a:t>and</a:t>
            </a:r>
            <a:r>
              <a:rPr kumimoji="1" lang="zh-CN" altLang="en-US" sz="2200" kern="0" dirty="0" smtClean="0">
                <a:latin typeface="Arial"/>
                <a:ea typeface="微软雅黑" panose="020B0503020204020204" pitchFamily="34" charset="-122"/>
                <a:cs typeface="Arial"/>
                <a:sym typeface="+mn-lt"/>
              </a:rPr>
              <a:t> </a:t>
            </a:r>
            <a:r>
              <a:rPr kumimoji="1" lang="en-US" altLang="zh-CN" sz="2200" kern="0" dirty="0" smtClean="0">
                <a:latin typeface="Arial"/>
                <a:ea typeface="微软雅黑" panose="020B0503020204020204" pitchFamily="34" charset="-122"/>
                <a:cs typeface="Arial"/>
                <a:sym typeface="+mn-lt"/>
              </a:rPr>
              <a:t>responds</a:t>
            </a:r>
            <a:r>
              <a:rPr kumimoji="1" lang="zh-CN" altLang="en-US" sz="2200" kern="0" dirty="0" smtClean="0">
                <a:latin typeface="Arial"/>
                <a:ea typeface="微软雅黑" panose="020B0503020204020204" pitchFamily="34" charset="-122"/>
                <a:cs typeface="Arial"/>
                <a:sym typeface="+mn-lt"/>
              </a:rPr>
              <a:t> </a:t>
            </a:r>
            <a:r>
              <a:rPr kumimoji="1" lang="en-US" altLang="zh-CN" sz="2200" kern="0" dirty="0" smtClean="0">
                <a:latin typeface="Arial"/>
                <a:ea typeface="微软雅黑" panose="020B0503020204020204" pitchFamily="34" charset="-122"/>
                <a:cs typeface="Arial"/>
                <a:sym typeface="+mn-lt"/>
              </a:rPr>
              <a:t>the</a:t>
            </a:r>
            <a:r>
              <a:rPr kumimoji="1" lang="zh-CN" altLang="en-US" sz="2200" kern="0" dirty="0" smtClean="0">
                <a:latin typeface="Arial"/>
                <a:ea typeface="微软雅黑" panose="020B0503020204020204" pitchFamily="34" charset="-122"/>
                <a:cs typeface="Arial"/>
                <a:sym typeface="+mn-lt"/>
              </a:rPr>
              <a:t> </a:t>
            </a:r>
            <a:r>
              <a:rPr kumimoji="1" lang="en-US" altLang="zh-CN" sz="2200" kern="0" dirty="0" smtClean="0">
                <a:latin typeface="Arial"/>
                <a:ea typeface="微软雅黑" panose="020B0503020204020204" pitchFamily="34" charset="-122"/>
                <a:cs typeface="Arial"/>
                <a:sym typeface="+mn-lt"/>
              </a:rPr>
              <a:t>best</a:t>
            </a:r>
          </a:p>
          <a:p>
            <a:pPr marL="800100" lvl="1" indent="-34290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kumimoji="1" lang="en-US" altLang="zh-CN" sz="2000" kern="0" dirty="0" smtClean="0">
                <a:latin typeface="Arial"/>
                <a:ea typeface="微软雅黑" panose="020B0503020204020204" pitchFamily="34" charset="-122"/>
                <a:cs typeface="Arial"/>
                <a:sym typeface="+mn-lt"/>
              </a:rPr>
              <a:t>The</a:t>
            </a:r>
            <a:r>
              <a:rPr kumimoji="1" lang="zh-CN" altLang="en-US" sz="2000" kern="0" dirty="0" smtClean="0">
                <a:latin typeface="Arial"/>
                <a:ea typeface="微软雅黑" panose="020B0503020204020204" pitchFamily="34" charset="-122"/>
                <a:cs typeface="Arial"/>
                <a:sym typeface="+mn-lt"/>
              </a:rPr>
              <a:t> </a:t>
            </a:r>
            <a:r>
              <a:rPr kumimoji="1" lang="en-US" altLang="zh-CN" sz="2000" kern="0" dirty="0" smtClean="0">
                <a:latin typeface="Arial"/>
                <a:ea typeface="微软雅黑" panose="020B0503020204020204" pitchFamily="34" charset="-122"/>
                <a:cs typeface="Arial"/>
                <a:sym typeface="+mn-lt"/>
              </a:rPr>
              <a:t>attacker’s</a:t>
            </a:r>
            <a:r>
              <a:rPr kumimoji="1" lang="zh-CN" altLang="en-US" sz="2000" kern="0" dirty="0" smtClean="0">
                <a:latin typeface="Arial"/>
                <a:ea typeface="微软雅黑" panose="020B0503020204020204" pitchFamily="34" charset="-122"/>
                <a:cs typeface="Arial"/>
                <a:sym typeface="+mn-lt"/>
              </a:rPr>
              <a:t> </a:t>
            </a:r>
            <a:r>
              <a:rPr kumimoji="1" lang="en-US" altLang="zh-CN" sz="2000" kern="0" dirty="0" smtClean="0">
                <a:latin typeface="Arial"/>
                <a:ea typeface="微软雅黑" panose="020B0503020204020204" pitchFamily="34" charset="-122"/>
                <a:cs typeface="Arial"/>
                <a:sym typeface="+mn-lt"/>
              </a:rPr>
              <a:t>best</a:t>
            </a:r>
            <a:r>
              <a:rPr kumimoji="1" lang="zh-CN" altLang="en-US" sz="2000" kern="0" dirty="0" smtClean="0">
                <a:latin typeface="Arial"/>
                <a:ea typeface="微软雅黑" panose="020B0503020204020204" pitchFamily="34" charset="-122"/>
                <a:cs typeface="Arial"/>
                <a:sym typeface="+mn-lt"/>
              </a:rPr>
              <a:t> </a:t>
            </a:r>
            <a:r>
              <a:rPr kumimoji="1" lang="en-US" altLang="zh-CN" sz="2000" kern="0" dirty="0" smtClean="0">
                <a:latin typeface="Arial"/>
                <a:ea typeface="微软雅黑" panose="020B0503020204020204" pitchFamily="34" charset="-122"/>
                <a:cs typeface="Arial"/>
                <a:sym typeface="+mn-lt"/>
              </a:rPr>
              <a:t>response</a:t>
            </a:r>
            <a:r>
              <a:rPr kumimoji="1" lang="zh-CN" altLang="en-US" sz="2000" kern="0" dirty="0" smtClean="0">
                <a:latin typeface="Arial"/>
                <a:ea typeface="微软雅黑" panose="020B0503020204020204" pitchFamily="34" charset="-122"/>
                <a:cs typeface="Arial"/>
                <a:sym typeface="+mn-lt"/>
              </a:rPr>
              <a:t> </a:t>
            </a:r>
            <a:r>
              <a:rPr kumimoji="1" lang="en-US" altLang="zh-CN" sz="2000" kern="0" dirty="0" smtClean="0">
                <a:latin typeface="Arial"/>
                <a:ea typeface="微软雅黑" panose="020B0503020204020204" pitchFamily="34" charset="-122"/>
                <a:cs typeface="Arial"/>
                <a:sym typeface="+mn-lt"/>
              </a:rPr>
              <a:t>is</a:t>
            </a:r>
            <a:r>
              <a:rPr kumimoji="1" lang="zh-CN" altLang="en-US" sz="2000" kern="0" dirty="0" smtClean="0">
                <a:latin typeface="Arial"/>
                <a:ea typeface="微软雅黑" panose="020B0503020204020204" pitchFamily="34" charset="-122"/>
                <a:cs typeface="Arial"/>
                <a:sym typeface="+mn-lt"/>
              </a:rPr>
              <a:t> </a:t>
            </a:r>
            <a:r>
              <a:rPr kumimoji="1" lang="en-US" altLang="zh-CN" sz="2000" kern="0" dirty="0" smtClean="0">
                <a:latin typeface="Arial"/>
                <a:ea typeface="微软雅黑" panose="020B0503020204020204" pitchFamily="34" charset="-122"/>
                <a:cs typeface="Arial"/>
                <a:sym typeface="+mn-lt"/>
              </a:rPr>
              <a:t>always</a:t>
            </a:r>
            <a:r>
              <a:rPr kumimoji="1" lang="zh-CN" altLang="en-US" sz="2000" kern="0" dirty="0" smtClean="0">
                <a:latin typeface="Arial"/>
                <a:ea typeface="微软雅黑" panose="020B0503020204020204" pitchFamily="34" charset="-122"/>
                <a:cs typeface="Arial"/>
                <a:sym typeface="+mn-lt"/>
              </a:rPr>
              <a:t> </a:t>
            </a:r>
            <a:r>
              <a:rPr kumimoji="1" lang="en-US" altLang="zh-CN" sz="2000" kern="0" dirty="0" smtClean="0">
                <a:latin typeface="Arial"/>
                <a:ea typeface="微软雅黑" panose="020B0503020204020204" pitchFamily="34" charset="-122"/>
                <a:cs typeface="Arial"/>
                <a:sym typeface="+mn-lt"/>
              </a:rPr>
              <a:t>a</a:t>
            </a:r>
            <a:r>
              <a:rPr kumimoji="1" lang="zh-CN" altLang="en-US" sz="2000" kern="0" dirty="0" smtClean="0">
                <a:latin typeface="Arial"/>
                <a:ea typeface="微软雅黑" panose="020B0503020204020204" pitchFamily="34" charset="-122"/>
                <a:cs typeface="Arial"/>
                <a:sym typeface="+mn-lt"/>
              </a:rPr>
              <a:t> </a:t>
            </a:r>
            <a:r>
              <a:rPr kumimoji="1" lang="en-US" altLang="zh-CN" sz="2000" kern="0" dirty="0" smtClean="0">
                <a:latin typeface="Arial"/>
                <a:ea typeface="微软雅黑" panose="020B0503020204020204" pitchFamily="34" charset="-122"/>
                <a:cs typeface="Arial"/>
                <a:sym typeface="+mn-lt"/>
              </a:rPr>
              <a:t>pure</a:t>
            </a:r>
            <a:r>
              <a:rPr kumimoji="1" lang="zh-CN" altLang="en-US" sz="2000" kern="0" dirty="0" smtClean="0">
                <a:latin typeface="Arial"/>
                <a:ea typeface="微软雅黑" panose="020B0503020204020204" pitchFamily="34" charset="-122"/>
                <a:cs typeface="Arial"/>
                <a:sym typeface="+mn-lt"/>
              </a:rPr>
              <a:t> </a:t>
            </a:r>
            <a:r>
              <a:rPr kumimoji="1" lang="en-US" altLang="zh-CN" sz="2000" kern="0" dirty="0" smtClean="0">
                <a:latin typeface="Arial"/>
                <a:ea typeface="微软雅黑" panose="020B0503020204020204" pitchFamily="34" charset="-122"/>
                <a:cs typeface="Arial"/>
                <a:sym typeface="+mn-lt"/>
              </a:rPr>
              <a:t>strategy,</a:t>
            </a:r>
            <a:r>
              <a:rPr kumimoji="1" lang="zh-CN" altLang="en-US" sz="2000" kern="0" dirty="0" smtClean="0">
                <a:latin typeface="Arial"/>
                <a:ea typeface="微软雅黑" panose="020B0503020204020204" pitchFamily="34" charset="-122"/>
                <a:cs typeface="Arial"/>
                <a:sym typeface="+mn-lt"/>
              </a:rPr>
              <a:t> </a:t>
            </a:r>
            <a:r>
              <a:rPr kumimoji="1" lang="en-US" altLang="zh-CN" sz="2000" kern="0" dirty="0" smtClean="0">
                <a:latin typeface="Arial"/>
                <a:ea typeface="微软雅黑" panose="020B0503020204020204" pitchFamily="34" charset="-122"/>
                <a:cs typeface="Arial"/>
                <a:sym typeface="+mn-lt"/>
              </a:rPr>
              <a:t>i.e.,</a:t>
            </a:r>
            <a:r>
              <a:rPr kumimoji="1" lang="zh-CN" altLang="en-US" sz="2000" kern="0" dirty="0" smtClean="0">
                <a:latin typeface="Arial"/>
                <a:ea typeface="微软雅黑" panose="020B0503020204020204" pitchFamily="34" charset="-122"/>
                <a:cs typeface="Arial"/>
                <a:sym typeface="+mn-lt"/>
              </a:rPr>
              <a:t> </a:t>
            </a:r>
            <a:r>
              <a:rPr kumimoji="1" lang="en-US" altLang="zh-CN" sz="2000" kern="0" dirty="0" smtClean="0">
                <a:latin typeface="Arial"/>
                <a:ea typeface="微软雅黑" panose="020B0503020204020204" pitchFamily="34" charset="-122"/>
                <a:cs typeface="Arial"/>
                <a:sym typeface="+mn-lt"/>
              </a:rPr>
              <a:t>a</a:t>
            </a:r>
            <a:r>
              <a:rPr kumimoji="1" lang="zh-CN" altLang="en-US" sz="2000" kern="0" dirty="0" smtClean="0">
                <a:latin typeface="Arial"/>
                <a:ea typeface="微软雅黑" panose="020B0503020204020204" pitchFamily="34" charset="-122"/>
                <a:cs typeface="Arial"/>
                <a:sym typeface="+mn-lt"/>
              </a:rPr>
              <a:t> </a:t>
            </a:r>
            <a:r>
              <a:rPr kumimoji="1" lang="en-US" altLang="zh-CN" sz="2000" kern="0" dirty="0" smtClean="0">
                <a:latin typeface="Arial"/>
                <a:ea typeface="微软雅黑" panose="020B0503020204020204" pitchFamily="34" charset="-122"/>
                <a:cs typeface="Arial"/>
                <a:sym typeface="+mn-lt"/>
              </a:rPr>
              <a:t>path</a:t>
            </a:r>
            <a:endParaRPr kumimoji="1" lang="zh-CN" altLang="en-US" sz="2000" kern="0" dirty="0">
              <a:latin typeface="Arial"/>
              <a:ea typeface="微软雅黑" panose="020B0503020204020204" pitchFamily="34" charset="-122"/>
              <a:cs typeface="Arial"/>
              <a:sym typeface="+mn-lt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535638"/>
              </p:ext>
            </p:extLst>
          </p:nvPr>
        </p:nvGraphicFramePr>
        <p:xfrm>
          <a:off x="487363" y="3815817"/>
          <a:ext cx="4105275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Equation" r:id="rId4" imgW="2159000" imgH="584200" progId="Equation.DSMT4">
                  <p:embed/>
                </p:oleObj>
              </mc:Choice>
              <mc:Fallback>
                <p:oleObj name="Equation" r:id="rId4" imgW="2159000" imgH="584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7363" y="3815817"/>
                        <a:ext cx="4105275" cy="1111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标注 5"/>
          <p:cNvSpPr/>
          <p:nvPr/>
        </p:nvSpPr>
        <p:spPr>
          <a:xfrm>
            <a:off x="4974164" y="3709981"/>
            <a:ext cx="4127503" cy="3042183"/>
          </a:xfrm>
          <a:prstGeom prst="wedgeRectCallout">
            <a:avLst>
              <a:gd name="adj1" fmla="val -58927"/>
              <a:gd name="adj2" fmla="val -236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zh-CN" dirty="0" smtClean="0">
                <a:latin typeface="Arial"/>
                <a:ea typeface="微软雅黑" panose="020B0503020204020204" pitchFamily="34" charset="-122"/>
                <a:cs typeface="Arial"/>
              </a:rPr>
              <a:t>Y</a:t>
            </a:r>
            <a:r>
              <a:rPr kumimoji="1" lang="zh-CN" altLang="en-US" dirty="0" smtClean="0">
                <a:latin typeface="Arial"/>
                <a:ea typeface="微软雅黑" panose="020B0503020204020204" pitchFamily="34" charset="-122"/>
                <a:cs typeface="Arial"/>
              </a:rPr>
              <a:t> </a:t>
            </a:r>
            <a:r>
              <a:rPr kumimoji="1" lang="en-US" altLang="zh-CN" dirty="0" smtClean="0">
                <a:latin typeface="Arial"/>
                <a:ea typeface="微软雅黑" panose="020B0503020204020204" pitchFamily="34" charset="-122"/>
                <a:cs typeface="Arial"/>
              </a:rPr>
              <a:t>is</a:t>
            </a:r>
            <a:r>
              <a:rPr kumimoji="1" lang="zh-CN" altLang="en-US" dirty="0" smtClean="0">
                <a:latin typeface="Arial"/>
                <a:ea typeface="微软雅黑" panose="020B0503020204020204" pitchFamily="34" charset="-122"/>
                <a:cs typeface="Arial"/>
              </a:rPr>
              <a:t> </a:t>
            </a:r>
            <a:r>
              <a:rPr kumimoji="1" lang="en-US" altLang="zh-CN" dirty="0" smtClean="0">
                <a:latin typeface="Arial"/>
                <a:ea typeface="微软雅黑" panose="020B0503020204020204" pitchFamily="34" charset="-122"/>
                <a:cs typeface="Arial"/>
              </a:rPr>
              <a:t>any</a:t>
            </a:r>
            <a:r>
              <a:rPr kumimoji="1" lang="zh-CN" altLang="en-US" dirty="0" smtClean="0">
                <a:latin typeface="Arial"/>
                <a:ea typeface="微软雅黑" panose="020B0503020204020204" pitchFamily="34" charset="-122"/>
                <a:cs typeface="Arial"/>
              </a:rPr>
              <a:t> </a:t>
            </a:r>
            <a:r>
              <a:rPr kumimoji="1" lang="en-US" altLang="zh-CN" dirty="0" smtClean="0">
                <a:latin typeface="Arial"/>
                <a:ea typeface="微软雅黑" panose="020B0503020204020204" pitchFamily="34" charset="-122"/>
                <a:cs typeface="Arial"/>
              </a:rPr>
              <a:t>feasible</a:t>
            </a:r>
            <a:r>
              <a:rPr kumimoji="1" lang="zh-CN" altLang="en-US" dirty="0" smtClean="0">
                <a:latin typeface="Arial"/>
                <a:ea typeface="微软雅黑" panose="020B0503020204020204" pitchFamily="34" charset="-122"/>
                <a:cs typeface="Arial"/>
              </a:rPr>
              <a:t> </a:t>
            </a:r>
            <a:r>
              <a:rPr kumimoji="1" lang="en-US" altLang="zh-CN" dirty="0" smtClean="0">
                <a:latin typeface="Arial"/>
                <a:ea typeface="微软雅黑" panose="020B0503020204020204" pitchFamily="34" charset="-122"/>
                <a:cs typeface="Arial"/>
              </a:rPr>
              <a:t>attacker</a:t>
            </a:r>
            <a:r>
              <a:rPr kumimoji="1" lang="zh-CN" altLang="en-US" dirty="0" smtClean="0">
                <a:latin typeface="Arial"/>
                <a:ea typeface="微软雅黑" panose="020B0503020204020204" pitchFamily="34" charset="-122"/>
                <a:cs typeface="Arial"/>
              </a:rPr>
              <a:t> </a:t>
            </a:r>
            <a:r>
              <a:rPr kumimoji="1" lang="en-US" altLang="zh-CN" dirty="0" smtClean="0">
                <a:latin typeface="Arial"/>
                <a:ea typeface="微软雅黑" panose="020B0503020204020204" pitchFamily="34" charset="-122"/>
                <a:cs typeface="Arial"/>
              </a:rPr>
              <a:t>strategy.</a:t>
            </a:r>
            <a:r>
              <a:rPr kumimoji="1" lang="zh-CN" altLang="en-US" dirty="0" smtClean="0">
                <a:latin typeface="Arial"/>
                <a:ea typeface="微软雅黑" panose="020B0503020204020204" pitchFamily="34" charset="-122"/>
                <a:cs typeface="Arial"/>
              </a:rPr>
              <a:t> </a:t>
            </a:r>
            <a:r>
              <a:rPr kumimoji="1" lang="en-US" altLang="zh-CN" dirty="0" smtClean="0">
                <a:latin typeface="Arial"/>
                <a:ea typeface="微软雅黑" panose="020B0503020204020204" pitchFamily="34" charset="-122"/>
                <a:cs typeface="Arial"/>
              </a:rPr>
              <a:t>This</a:t>
            </a:r>
            <a:r>
              <a:rPr kumimoji="1" lang="zh-CN" altLang="en-US" dirty="0" smtClean="0">
                <a:latin typeface="Arial"/>
                <a:ea typeface="微软雅黑" panose="020B0503020204020204" pitchFamily="34" charset="-122"/>
                <a:cs typeface="Arial"/>
              </a:rPr>
              <a:t> </a:t>
            </a:r>
            <a:r>
              <a:rPr kumimoji="1" lang="en-US" altLang="zh-CN" dirty="0" smtClean="0">
                <a:latin typeface="Arial"/>
                <a:ea typeface="微软雅黑" panose="020B0503020204020204" pitchFamily="34" charset="-122"/>
                <a:cs typeface="Arial"/>
              </a:rPr>
              <a:t>inequality</a:t>
            </a:r>
            <a:r>
              <a:rPr kumimoji="1" lang="zh-CN" altLang="en-US" dirty="0" smtClean="0">
                <a:latin typeface="Arial"/>
                <a:ea typeface="微软雅黑" panose="020B0503020204020204" pitchFamily="34" charset="-122"/>
                <a:cs typeface="Arial"/>
              </a:rPr>
              <a:t> </a:t>
            </a:r>
            <a:r>
              <a:rPr kumimoji="1" lang="en-US" altLang="zh-CN" dirty="0" smtClean="0">
                <a:latin typeface="Arial"/>
                <a:ea typeface="微软雅黑" panose="020B0503020204020204" pitchFamily="34" charset="-122"/>
                <a:cs typeface="Arial"/>
              </a:rPr>
              <a:t>ensures</a:t>
            </a:r>
            <a:r>
              <a:rPr kumimoji="1" lang="zh-CN" altLang="en-US" dirty="0" smtClean="0">
                <a:latin typeface="Arial"/>
                <a:ea typeface="微软雅黑" panose="020B0503020204020204" pitchFamily="34" charset="-122"/>
                <a:cs typeface="Arial"/>
              </a:rPr>
              <a:t> </a:t>
            </a:r>
            <a:r>
              <a:rPr kumimoji="1" lang="en-US" altLang="zh-CN" dirty="0" smtClean="0">
                <a:latin typeface="Arial"/>
                <a:ea typeface="微软雅黑" panose="020B0503020204020204" pitchFamily="34" charset="-122"/>
                <a:cs typeface="Arial"/>
              </a:rPr>
              <a:t>that</a:t>
            </a:r>
            <a:r>
              <a:rPr kumimoji="1" lang="zh-CN" altLang="en-US" dirty="0" smtClean="0">
                <a:latin typeface="Arial"/>
                <a:ea typeface="微软雅黑" panose="020B0503020204020204" pitchFamily="34" charset="-122"/>
                <a:cs typeface="Arial"/>
              </a:rPr>
              <a:t> </a:t>
            </a:r>
            <a:r>
              <a:rPr kumimoji="1" lang="en-US" altLang="zh-CN" dirty="0" smtClean="0">
                <a:latin typeface="Arial"/>
                <a:ea typeface="微软雅黑" panose="020B0503020204020204" pitchFamily="34" charset="-122"/>
                <a:cs typeface="Arial"/>
              </a:rPr>
              <a:t>the</a:t>
            </a:r>
            <a:r>
              <a:rPr kumimoji="1" lang="zh-CN" altLang="en-US" dirty="0" smtClean="0">
                <a:latin typeface="Arial"/>
                <a:ea typeface="微软雅黑" panose="020B0503020204020204" pitchFamily="34" charset="-122"/>
                <a:cs typeface="Arial"/>
              </a:rPr>
              <a:t> </a:t>
            </a:r>
            <a:r>
              <a:rPr kumimoji="1" lang="en-US" altLang="zh-CN" dirty="0" smtClean="0">
                <a:latin typeface="Arial"/>
                <a:ea typeface="微软雅黑" panose="020B0503020204020204" pitchFamily="34" charset="-122"/>
                <a:cs typeface="Arial"/>
              </a:rPr>
              <a:t>attacker</a:t>
            </a:r>
            <a:r>
              <a:rPr kumimoji="1" lang="zh-CN" altLang="en-US" dirty="0" smtClean="0">
                <a:latin typeface="Arial"/>
                <a:ea typeface="微软雅黑" panose="020B0503020204020204" pitchFamily="34" charset="-122"/>
                <a:cs typeface="Arial"/>
              </a:rPr>
              <a:t> </a:t>
            </a:r>
            <a:r>
              <a:rPr kumimoji="1" lang="en-US" altLang="zh-CN" dirty="0" smtClean="0">
                <a:latin typeface="Arial"/>
                <a:ea typeface="微软雅黑" panose="020B0503020204020204" pitchFamily="34" charset="-122"/>
                <a:cs typeface="Arial"/>
              </a:rPr>
              <a:t>chooses</a:t>
            </a:r>
            <a:r>
              <a:rPr kumimoji="1" lang="zh-CN" altLang="en-US" dirty="0" smtClean="0">
                <a:latin typeface="Arial"/>
                <a:ea typeface="微软雅黑" panose="020B0503020204020204" pitchFamily="34" charset="-122"/>
                <a:cs typeface="Arial"/>
              </a:rPr>
              <a:t> </a:t>
            </a:r>
            <a:r>
              <a:rPr kumimoji="1" lang="en-US" altLang="zh-CN" dirty="0" smtClean="0">
                <a:latin typeface="Arial"/>
                <a:ea typeface="微软雅黑" panose="020B0503020204020204" pitchFamily="34" charset="-122"/>
                <a:cs typeface="Arial"/>
              </a:rPr>
              <a:t>he</a:t>
            </a:r>
            <a:r>
              <a:rPr kumimoji="1" lang="zh-CN" altLang="en-US" dirty="0" smtClean="0">
                <a:latin typeface="Arial"/>
                <a:ea typeface="微软雅黑" panose="020B0503020204020204" pitchFamily="34" charset="-122"/>
                <a:cs typeface="Arial"/>
              </a:rPr>
              <a:t> </a:t>
            </a:r>
            <a:r>
              <a:rPr kumimoji="1" lang="en-US" altLang="zh-CN" dirty="0" smtClean="0">
                <a:latin typeface="Arial"/>
                <a:ea typeface="微软雅黑" panose="020B0503020204020204" pitchFamily="34" charset="-122"/>
                <a:cs typeface="Arial"/>
              </a:rPr>
              <a:t>best</a:t>
            </a:r>
            <a:r>
              <a:rPr kumimoji="1" lang="zh-CN" altLang="en-US" dirty="0" smtClean="0">
                <a:latin typeface="Arial"/>
                <a:ea typeface="微软雅黑" panose="020B0503020204020204" pitchFamily="34" charset="-122"/>
                <a:cs typeface="Arial"/>
              </a:rPr>
              <a:t> </a:t>
            </a:r>
            <a:r>
              <a:rPr kumimoji="1" lang="en-US" altLang="zh-CN" dirty="0" smtClean="0">
                <a:latin typeface="Arial"/>
                <a:ea typeface="微软雅黑" panose="020B0503020204020204" pitchFamily="34" charset="-122"/>
                <a:cs typeface="Arial"/>
              </a:rPr>
              <a:t>response</a:t>
            </a:r>
            <a:r>
              <a:rPr kumimoji="1" lang="zh-CN" altLang="en-US" dirty="0" smtClean="0">
                <a:latin typeface="Arial"/>
                <a:ea typeface="微软雅黑" panose="020B0503020204020204" pitchFamily="34" charset="-122"/>
                <a:cs typeface="Arial"/>
              </a:rPr>
              <a:t> </a:t>
            </a:r>
            <a:r>
              <a:rPr kumimoji="1" lang="en-US" altLang="zh-CN" dirty="0" smtClean="0">
                <a:latin typeface="Arial"/>
                <a:ea typeface="微软雅黑" panose="020B0503020204020204" pitchFamily="34" charset="-122"/>
                <a:cs typeface="Arial"/>
              </a:rPr>
              <a:t>given</a:t>
            </a:r>
            <a:r>
              <a:rPr kumimoji="1" lang="zh-CN" altLang="en-US" dirty="0" smtClean="0">
                <a:latin typeface="Arial"/>
                <a:ea typeface="微软雅黑" panose="020B0503020204020204" pitchFamily="34" charset="-122"/>
                <a:cs typeface="Arial"/>
              </a:rPr>
              <a:t> </a:t>
            </a:r>
            <a:r>
              <a:rPr kumimoji="1" lang="en-US" altLang="zh-CN" dirty="0" smtClean="0">
                <a:latin typeface="Arial"/>
                <a:ea typeface="微软雅黑" panose="020B0503020204020204" pitchFamily="34" charset="-122"/>
                <a:cs typeface="Arial"/>
              </a:rPr>
              <a:t>the</a:t>
            </a:r>
            <a:r>
              <a:rPr kumimoji="1" lang="zh-CN" altLang="en-US" dirty="0" smtClean="0">
                <a:latin typeface="Arial"/>
                <a:ea typeface="微软雅黑" panose="020B0503020204020204" pitchFamily="34" charset="-122"/>
                <a:cs typeface="Arial"/>
              </a:rPr>
              <a:t> </a:t>
            </a:r>
            <a:r>
              <a:rPr kumimoji="1" lang="en-US" altLang="zh-CN" dirty="0" smtClean="0">
                <a:latin typeface="Arial"/>
                <a:ea typeface="微软雅黑" panose="020B0503020204020204" pitchFamily="34" charset="-122"/>
                <a:cs typeface="Arial"/>
              </a:rPr>
              <a:t>defender’s</a:t>
            </a:r>
            <a:r>
              <a:rPr kumimoji="1" lang="zh-CN" altLang="en-US" dirty="0" smtClean="0">
                <a:latin typeface="Arial"/>
                <a:ea typeface="微软雅黑" panose="020B0503020204020204" pitchFamily="34" charset="-122"/>
                <a:cs typeface="Arial"/>
              </a:rPr>
              <a:t> </a:t>
            </a:r>
            <a:r>
              <a:rPr kumimoji="1" lang="en-US" altLang="zh-CN" dirty="0" smtClean="0">
                <a:latin typeface="Arial"/>
                <a:ea typeface="微软雅黑" panose="020B0503020204020204" pitchFamily="34" charset="-122"/>
                <a:cs typeface="Arial"/>
              </a:rPr>
              <a:t>mixed</a:t>
            </a:r>
            <a:r>
              <a:rPr kumimoji="1" lang="zh-CN" altLang="en-US" dirty="0" smtClean="0">
                <a:latin typeface="Arial"/>
                <a:ea typeface="微软雅黑" panose="020B0503020204020204" pitchFamily="34" charset="-122"/>
                <a:cs typeface="Arial"/>
              </a:rPr>
              <a:t> </a:t>
            </a:r>
            <a:r>
              <a:rPr kumimoji="1" lang="en-US" altLang="zh-CN" dirty="0" smtClean="0">
                <a:latin typeface="Arial"/>
                <a:ea typeface="微软雅黑" panose="020B0503020204020204" pitchFamily="34" charset="-122"/>
                <a:cs typeface="Arial"/>
              </a:rPr>
              <a:t>strategy</a:t>
            </a:r>
            <a:r>
              <a:rPr kumimoji="1" lang="zh-CN" altLang="en-US" dirty="0" smtClean="0">
                <a:latin typeface="Arial"/>
                <a:ea typeface="微软雅黑" panose="020B0503020204020204" pitchFamily="34" charset="-122"/>
                <a:cs typeface="Arial"/>
              </a:rPr>
              <a:t> </a:t>
            </a:r>
            <a:r>
              <a:rPr kumimoji="1" lang="en-US" altLang="zh-CN" dirty="0" smtClean="0">
                <a:latin typeface="Arial"/>
                <a:ea typeface="微软雅黑" panose="020B0503020204020204" pitchFamily="34" charset="-122"/>
                <a:cs typeface="Arial"/>
              </a:rPr>
              <a:t>c.</a:t>
            </a:r>
            <a:r>
              <a:rPr kumimoji="1" lang="zh-CN" altLang="en-US" dirty="0" smtClean="0">
                <a:latin typeface="Arial"/>
                <a:ea typeface="微软雅黑" panose="020B0503020204020204" pitchFamily="34" charset="-122"/>
                <a:cs typeface="Arial"/>
              </a:rPr>
              <a:t>  </a:t>
            </a:r>
            <a:r>
              <a:rPr kumimoji="1" lang="en-US" altLang="zh-CN" dirty="0" smtClean="0">
                <a:latin typeface="Arial"/>
                <a:ea typeface="微软雅黑" panose="020B0503020204020204" pitchFamily="34" charset="-122"/>
                <a:cs typeface="Arial"/>
              </a:rPr>
              <a:t>Together</a:t>
            </a:r>
            <a:r>
              <a:rPr kumimoji="1" lang="zh-CN" altLang="en-US" dirty="0" smtClean="0">
                <a:latin typeface="Arial"/>
                <a:ea typeface="微软雅黑" panose="020B0503020204020204" pitchFamily="34" charset="-122"/>
                <a:cs typeface="Arial"/>
              </a:rPr>
              <a:t> </a:t>
            </a:r>
            <a:r>
              <a:rPr kumimoji="1" lang="en-US" altLang="zh-CN" dirty="0" smtClean="0">
                <a:latin typeface="Arial"/>
                <a:ea typeface="微软雅黑" panose="020B0503020204020204" pitchFamily="34" charset="-122"/>
                <a:cs typeface="Arial"/>
              </a:rPr>
              <a:t>with</a:t>
            </a:r>
            <a:r>
              <a:rPr kumimoji="1" lang="zh-CN" altLang="en-US" dirty="0" smtClean="0">
                <a:latin typeface="Arial"/>
                <a:ea typeface="微软雅黑" panose="020B0503020204020204" pitchFamily="34" charset="-122"/>
                <a:cs typeface="Arial"/>
              </a:rPr>
              <a:t> </a:t>
            </a:r>
            <a:r>
              <a:rPr kumimoji="1" lang="en-US" altLang="zh-CN" dirty="0" smtClean="0">
                <a:latin typeface="Arial"/>
                <a:ea typeface="微软雅黑" panose="020B0503020204020204" pitchFamily="34" charset="-122"/>
                <a:cs typeface="Arial"/>
              </a:rPr>
              <a:t>the</a:t>
            </a:r>
            <a:r>
              <a:rPr kumimoji="1" lang="zh-CN" altLang="en-US" dirty="0" smtClean="0">
                <a:latin typeface="Arial"/>
                <a:ea typeface="微软雅黑" panose="020B0503020204020204" pitchFamily="34" charset="-122"/>
                <a:cs typeface="Arial"/>
              </a:rPr>
              <a:t> </a:t>
            </a:r>
            <a:r>
              <a:rPr kumimoji="1" lang="en-US" altLang="zh-CN" dirty="0" smtClean="0">
                <a:latin typeface="Arial"/>
                <a:ea typeface="微软雅黑" panose="020B0503020204020204" pitchFamily="34" charset="-122"/>
                <a:cs typeface="Arial"/>
              </a:rPr>
              <a:t>objective,</a:t>
            </a:r>
            <a:r>
              <a:rPr kumimoji="1" lang="zh-CN" altLang="en-US" dirty="0" smtClean="0">
                <a:latin typeface="Arial"/>
                <a:ea typeface="微软雅黑" panose="020B0503020204020204" pitchFamily="34" charset="-122"/>
                <a:cs typeface="Arial"/>
              </a:rPr>
              <a:t> </a:t>
            </a:r>
            <a:r>
              <a:rPr kumimoji="1" lang="en-US" altLang="zh-CN" dirty="0" smtClean="0">
                <a:latin typeface="Arial"/>
                <a:ea typeface="微软雅黑" panose="020B0503020204020204" pitchFamily="34" charset="-122"/>
                <a:cs typeface="Arial"/>
              </a:rPr>
              <a:t>we</a:t>
            </a:r>
            <a:r>
              <a:rPr kumimoji="1" lang="zh-CN" altLang="en-US" dirty="0" smtClean="0">
                <a:latin typeface="Arial"/>
                <a:ea typeface="微软雅黑" panose="020B0503020204020204" pitchFamily="34" charset="-122"/>
                <a:cs typeface="Arial"/>
              </a:rPr>
              <a:t> </a:t>
            </a:r>
            <a:r>
              <a:rPr kumimoji="1" lang="en-US" altLang="zh-CN" dirty="0" smtClean="0">
                <a:latin typeface="Arial"/>
                <a:ea typeface="微软雅黑" panose="020B0503020204020204" pitchFamily="34" charset="-122"/>
                <a:cs typeface="Arial"/>
              </a:rPr>
              <a:t>compute</a:t>
            </a:r>
            <a:r>
              <a:rPr kumimoji="1" lang="zh-CN" altLang="en-US" dirty="0" smtClean="0">
                <a:latin typeface="Arial"/>
                <a:ea typeface="微软雅黑" panose="020B0503020204020204" pitchFamily="34" charset="-122"/>
                <a:cs typeface="Arial"/>
              </a:rPr>
              <a:t> </a:t>
            </a:r>
            <a:r>
              <a:rPr kumimoji="1" lang="en-US" altLang="zh-CN" dirty="0" smtClean="0">
                <a:latin typeface="Arial"/>
                <a:ea typeface="微软雅黑" panose="020B0503020204020204" pitchFamily="34" charset="-122"/>
                <a:cs typeface="Arial"/>
              </a:rPr>
              <a:t>the</a:t>
            </a:r>
            <a:r>
              <a:rPr kumimoji="1" lang="zh-CN" altLang="en-US" dirty="0" smtClean="0">
                <a:latin typeface="Arial"/>
                <a:ea typeface="微软雅黑" panose="020B0503020204020204" pitchFamily="34" charset="-122"/>
                <a:cs typeface="Arial"/>
              </a:rPr>
              <a:t> </a:t>
            </a:r>
            <a:r>
              <a:rPr kumimoji="1" lang="en-US" altLang="zh-CN" dirty="0" smtClean="0">
                <a:latin typeface="Arial"/>
                <a:ea typeface="微软雅黑" panose="020B0503020204020204" pitchFamily="34" charset="-122"/>
                <a:cs typeface="Arial"/>
              </a:rPr>
              <a:t>optimal</a:t>
            </a:r>
            <a:r>
              <a:rPr kumimoji="1" lang="zh-CN" altLang="en-US" dirty="0" smtClean="0">
                <a:latin typeface="Arial"/>
                <a:ea typeface="微软雅黑" panose="020B0503020204020204" pitchFamily="34" charset="-122"/>
                <a:cs typeface="Arial"/>
              </a:rPr>
              <a:t> </a:t>
            </a:r>
            <a:r>
              <a:rPr kumimoji="1" lang="en-US" altLang="zh-CN" dirty="0" smtClean="0">
                <a:latin typeface="Arial"/>
                <a:ea typeface="微软雅黑" panose="020B0503020204020204" pitchFamily="34" charset="-122"/>
                <a:cs typeface="Arial"/>
              </a:rPr>
              <a:t>defender</a:t>
            </a:r>
            <a:r>
              <a:rPr kumimoji="1" lang="zh-CN" altLang="en-US" dirty="0" smtClean="0">
                <a:latin typeface="Arial"/>
                <a:ea typeface="微软雅黑" panose="020B0503020204020204" pitchFamily="34" charset="-122"/>
                <a:cs typeface="Arial"/>
              </a:rPr>
              <a:t> </a:t>
            </a:r>
            <a:r>
              <a:rPr kumimoji="1" lang="en-US" altLang="zh-CN" dirty="0" smtClean="0">
                <a:latin typeface="Arial"/>
                <a:ea typeface="微软雅黑" panose="020B0503020204020204" pitchFamily="34" charset="-122"/>
                <a:cs typeface="Arial"/>
              </a:rPr>
              <a:t>strategy</a:t>
            </a:r>
            <a:r>
              <a:rPr kumimoji="1" lang="zh-CN" altLang="en-US" dirty="0" smtClean="0">
                <a:latin typeface="Arial"/>
                <a:ea typeface="微软雅黑" panose="020B0503020204020204" pitchFamily="34" charset="-122"/>
                <a:cs typeface="Arial"/>
              </a:rPr>
              <a:t> </a:t>
            </a:r>
            <a:r>
              <a:rPr kumimoji="1" lang="en-US" altLang="zh-CN" dirty="0" smtClean="0">
                <a:latin typeface="Arial"/>
                <a:ea typeface="微软雅黑" panose="020B0503020204020204" pitchFamily="34" charset="-122"/>
                <a:cs typeface="Arial"/>
              </a:rPr>
              <a:t>given</a:t>
            </a:r>
            <a:r>
              <a:rPr kumimoji="1" lang="zh-CN" altLang="en-US" dirty="0" smtClean="0">
                <a:latin typeface="Arial"/>
                <a:ea typeface="微软雅黑" panose="020B0503020204020204" pitchFamily="34" charset="-122"/>
                <a:cs typeface="Arial"/>
              </a:rPr>
              <a:t> </a:t>
            </a:r>
            <a:r>
              <a:rPr kumimoji="1" lang="en-US" altLang="zh-CN" dirty="0" smtClean="0">
                <a:latin typeface="Arial"/>
                <a:ea typeface="微软雅黑" panose="020B0503020204020204" pitchFamily="34" charset="-122"/>
                <a:cs typeface="Arial"/>
              </a:rPr>
              <a:t>the</a:t>
            </a:r>
            <a:r>
              <a:rPr kumimoji="1" lang="zh-CN" altLang="en-US" dirty="0" smtClean="0">
                <a:latin typeface="Arial"/>
                <a:ea typeface="微软雅黑" panose="020B0503020204020204" pitchFamily="34" charset="-122"/>
                <a:cs typeface="Arial"/>
              </a:rPr>
              <a:t> </a:t>
            </a:r>
            <a:r>
              <a:rPr kumimoji="1" lang="en-US" altLang="zh-CN" dirty="0" smtClean="0">
                <a:latin typeface="Arial"/>
                <a:ea typeface="微软雅黑" panose="020B0503020204020204" pitchFamily="34" charset="-122"/>
                <a:cs typeface="Arial"/>
              </a:rPr>
              <a:t>attacker’s</a:t>
            </a:r>
            <a:r>
              <a:rPr kumimoji="1" lang="zh-CN" altLang="en-US" dirty="0" smtClean="0">
                <a:latin typeface="Arial"/>
                <a:ea typeface="微软雅黑" panose="020B0503020204020204" pitchFamily="34" charset="-122"/>
                <a:cs typeface="Arial"/>
              </a:rPr>
              <a:t> </a:t>
            </a:r>
            <a:r>
              <a:rPr kumimoji="1" lang="en-US" altLang="zh-CN" dirty="0" smtClean="0">
                <a:latin typeface="Arial"/>
                <a:ea typeface="微软雅黑" panose="020B0503020204020204" pitchFamily="34" charset="-122"/>
                <a:cs typeface="Arial"/>
              </a:rPr>
              <a:t>best</a:t>
            </a:r>
            <a:r>
              <a:rPr kumimoji="1" lang="zh-CN" altLang="en-US" dirty="0" smtClean="0">
                <a:latin typeface="Arial"/>
                <a:ea typeface="微软雅黑" panose="020B0503020204020204" pitchFamily="34" charset="-122"/>
                <a:cs typeface="Arial"/>
              </a:rPr>
              <a:t> </a:t>
            </a:r>
            <a:r>
              <a:rPr kumimoji="1" lang="en-US" altLang="zh-CN" dirty="0" smtClean="0">
                <a:latin typeface="Arial"/>
                <a:ea typeface="微软雅黑" panose="020B0503020204020204" pitchFamily="34" charset="-122"/>
                <a:cs typeface="Arial"/>
              </a:rPr>
              <a:t>response.</a:t>
            </a:r>
            <a:endParaRPr kumimoji="1" lang="zh-CN" altLang="en-US" dirty="0">
              <a:latin typeface="Arial"/>
              <a:ea typeface="微软雅黑" panose="020B0503020204020204" pitchFamily="34" charset="-122"/>
              <a:cs typeface="Arial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7631228"/>
              </p:ext>
            </p:extLst>
          </p:nvPr>
        </p:nvGraphicFramePr>
        <p:xfrm>
          <a:off x="489487" y="4927600"/>
          <a:ext cx="4032251" cy="135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Equation" r:id="rId6" imgW="2120900" imgH="711200" progId="Equation.DSMT4">
                  <p:embed/>
                </p:oleObj>
              </mc:Choice>
              <mc:Fallback>
                <p:oleObj name="Equation" r:id="rId6" imgW="2120900" imgH="71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9487" y="4927600"/>
                        <a:ext cx="4032251" cy="1352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标注 7"/>
          <p:cNvSpPr/>
          <p:nvPr/>
        </p:nvSpPr>
        <p:spPr>
          <a:xfrm>
            <a:off x="532607" y="6343652"/>
            <a:ext cx="2796381" cy="472014"/>
          </a:xfrm>
          <a:prstGeom prst="wedgeRectCallout">
            <a:avLst>
              <a:gd name="adj1" fmla="val -20789"/>
              <a:gd name="adj2" fmla="val -6952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kumimoji="1" lang="en-US" altLang="zh-CN" dirty="0" smtClean="0">
                <a:latin typeface="Arial"/>
                <a:ea typeface="微软雅黑" panose="020B0503020204020204" pitchFamily="34" charset="-122"/>
                <a:cs typeface="Arial"/>
              </a:rPr>
              <a:t>m</a:t>
            </a:r>
            <a:r>
              <a:rPr kumimoji="1" lang="zh-CN" altLang="en-US" dirty="0">
                <a:latin typeface="Arial"/>
                <a:ea typeface="微软雅黑" panose="020B0503020204020204" pitchFamily="34" charset="-122"/>
                <a:cs typeface="Arial"/>
              </a:rPr>
              <a:t>-</a:t>
            </a:r>
            <a:r>
              <a:rPr kumimoji="1" lang="en-US" altLang="zh-CN" dirty="0" smtClean="0">
                <a:latin typeface="Arial"/>
                <a:ea typeface="微软雅黑" panose="020B0503020204020204" pitchFamily="34" charset="-122"/>
                <a:cs typeface="Arial"/>
              </a:rPr>
              <a:t>unit</a:t>
            </a:r>
            <a:r>
              <a:rPr kumimoji="1" lang="zh-CN" altLang="en-US" dirty="0" smtClean="0">
                <a:latin typeface="Arial"/>
                <a:ea typeface="微软雅黑" panose="020B0503020204020204" pitchFamily="34" charset="-122"/>
                <a:cs typeface="Arial"/>
              </a:rPr>
              <a:t> </a:t>
            </a:r>
            <a:r>
              <a:rPr kumimoji="1" lang="en-US" altLang="zh-CN" dirty="0" smtClean="0">
                <a:latin typeface="Arial"/>
                <a:ea typeface="微软雅黑" panose="020B0503020204020204" pitchFamily="34" charset="-122"/>
                <a:cs typeface="Arial"/>
              </a:rPr>
              <a:t>s</a:t>
            </a:r>
            <a:r>
              <a:rPr kumimoji="1" lang="en-US" altLang="zh-CN" dirty="0" smtClean="0">
                <a:latin typeface="Arial"/>
                <a:ea typeface="微软雅黑" panose="020B0503020204020204" pitchFamily="34" charset="-122"/>
                <a:cs typeface="Arial"/>
              </a:rPr>
              <a:t>-t</a:t>
            </a:r>
            <a:r>
              <a:rPr kumimoji="1" lang="zh-CN" altLang="en-US" dirty="0" smtClean="0">
                <a:latin typeface="Arial"/>
                <a:ea typeface="微软雅黑" panose="020B0503020204020204" pitchFamily="34" charset="-122"/>
                <a:cs typeface="Arial"/>
              </a:rPr>
              <a:t> </a:t>
            </a:r>
            <a:r>
              <a:rPr kumimoji="1" lang="en-US" altLang="zh-CN" dirty="0" smtClean="0">
                <a:latin typeface="Arial"/>
                <a:ea typeface="微软雅黑" panose="020B0503020204020204" pitchFamily="34" charset="-122"/>
                <a:cs typeface="Arial"/>
              </a:rPr>
              <a:t>fractional</a:t>
            </a:r>
            <a:r>
              <a:rPr kumimoji="1" lang="zh-CN" altLang="en-US" dirty="0" smtClean="0">
                <a:latin typeface="Arial"/>
                <a:ea typeface="微软雅黑" panose="020B0503020204020204" pitchFamily="34" charset="-122"/>
                <a:cs typeface="Arial"/>
              </a:rPr>
              <a:t> </a:t>
            </a:r>
            <a:r>
              <a:rPr kumimoji="1" lang="en-US" altLang="zh-CN" dirty="0" smtClean="0">
                <a:latin typeface="Arial"/>
                <a:ea typeface="微软雅黑" panose="020B0503020204020204" pitchFamily="34" charset="-122"/>
                <a:cs typeface="Arial"/>
              </a:rPr>
              <a:t>flow</a:t>
            </a:r>
            <a:r>
              <a:rPr kumimoji="1" lang="zh-CN" altLang="en-US" dirty="0" smtClean="0">
                <a:latin typeface="Arial"/>
                <a:ea typeface="微软雅黑" panose="020B0503020204020204" pitchFamily="34" charset="-122"/>
                <a:cs typeface="Arial"/>
              </a:rPr>
              <a:t> </a:t>
            </a:r>
            <a:endParaRPr kumimoji="1" lang="zh-CN" altLang="en-US" dirty="0">
              <a:latin typeface="Arial"/>
              <a:ea typeface="微软雅黑" panose="020B0503020204020204" pitchFamily="34" charset="-122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1496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Expand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model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grpSp>
        <p:nvGrpSpPr>
          <p:cNvPr id="22" name="组 21"/>
          <p:cNvGrpSpPr/>
          <p:nvPr/>
        </p:nvGrpSpPr>
        <p:grpSpPr>
          <a:xfrm>
            <a:off x="387212" y="1755159"/>
            <a:ext cx="5870126" cy="2058772"/>
            <a:chOff x="387212" y="1161499"/>
            <a:chExt cx="5870126" cy="1544079"/>
          </a:xfrm>
        </p:grpSpPr>
        <p:sp>
          <p:nvSpPr>
            <p:cNvPr id="20" name="圆角矩形 19"/>
            <p:cNvSpPr/>
            <p:nvPr/>
          </p:nvSpPr>
          <p:spPr>
            <a:xfrm>
              <a:off x="387212" y="1161499"/>
              <a:ext cx="5870126" cy="1544079"/>
            </a:xfrm>
            <a:prstGeom prst="roundRect">
              <a:avLst/>
            </a:prstGeom>
            <a:solidFill>
              <a:schemeClr val="accent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30">
                <a:lnSpc>
                  <a:spcPct val="130000"/>
                </a:lnSpc>
              </a:pPr>
              <a:endParaRPr kumimoji="1" lang="zh-CN" altLang="en-US" sz="1200" dirty="0">
                <a:solidFill>
                  <a:srgbClr val="FFFFFF"/>
                </a:solidFill>
                <a:latin typeface="Times New Roman"/>
                <a:ea typeface="Times New Roman"/>
              </a:endParaRPr>
            </a:p>
          </p:txBody>
        </p:sp>
        <p:grpSp>
          <p:nvGrpSpPr>
            <p:cNvPr id="8" name="组 7"/>
            <p:cNvGrpSpPr/>
            <p:nvPr/>
          </p:nvGrpSpPr>
          <p:grpSpPr>
            <a:xfrm>
              <a:off x="532606" y="1601023"/>
              <a:ext cx="2534109" cy="1042607"/>
              <a:chOff x="1666647" y="1209407"/>
              <a:chExt cx="1187725" cy="1374467"/>
            </a:xfrm>
          </p:grpSpPr>
          <p:sp>
            <p:nvSpPr>
              <p:cNvPr id="9" name="圆角矩形 8"/>
              <p:cNvSpPr/>
              <p:nvPr/>
            </p:nvSpPr>
            <p:spPr>
              <a:xfrm>
                <a:off x="1666647" y="1209407"/>
                <a:ext cx="1187725" cy="1374467"/>
              </a:xfrm>
              <a:prstGeom prst="roundRect">
                <a:avLst>
                  <a:gd name="adj" fmla="val 10000"/>
                </a:avLst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</p:sp>
          <p:sp>
            <p:nvSpPr>
              <p:cNvPr id="10" name="圆角矩形 4"/>
              <p:cNvSpPr/>
              <p:nvPr/>
            </p:nvSpPr>
            <p:spPr>
              <a:xfrm>
                <a:off x="1701434" y="1244194"/>
                <a:ext cx="1118151" cy="1304893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spcFirstLastPara="0" vert="horz" wrap="square" lIns="64770" tIns="64770" rIns="64770" bIns="64770" numCol="1" spcCol="1270" anchor="ctr" anchorCtr="0">
                <a:noAutofit/>
              </a:bodyPr>
              <a:lstStyle/>
              <a:p>
                <a:pPr algn="ctr" defTabSz="7556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dirty="0">
                    <a:solidFill>
                      <a:srgbClr val="FFFFFF"/>
                    </a:solidFill>
                    <a:latin typeface="Times New Roman"/>
                    <a:ea typeface="Times New Roman"/>
                  </a:rPr>
                  <a:t>Starting</a:t>
                </a:r>
                <a:r>
                  <a:rPr lang="en-US" altLang="zh-CN" sz="2000" dirty="0">
                    <a:solidFill>
                      <a:srgbClr val="FFFFFF"/>
                    </a:solidFill>
                    <a:latin typeface="Times New Roman"/>
                    <a:ea typeface="Times New Roman"/>
                  </a:rPr>
                  <a:t> </a:t>
                </a:r>
                <a:r>
                  <a:rPr lang="en-US" sz="2000" dirty="0">
                    <a:solidFill>
                      <a:srgbClr val="FFFFFF"/>
                    </a:solidFill>
                    <a:latin typeface="Times New Roman"/>
                    <a:ea typeface="Times New Roman"/>
                  </a:rPr>
                  <a:t>zones</a:t>
                </a:r>
                <a:r>
                  <a:rPr lang="en-US" altLang="zh-CN" sz="2000" dirty="0">
                    <a:solidFill>
                      <a:srgbClr val="FFFFFF"/>
                    </a:solidFill>
                    <a:latin typeface="Times New Roman"/>
                    <a:ea typeface="Times New Roman"/>
                  </a:rPr>
                  <a:t> </a:t>
                </a:r>
                <a:r>
                  <a:rPr lang="en-US" sz="2000" dirty="0">
                    <a:solidFill>
                      <a:srgbClr val="FFFFFF"/>
                    </a:solidFill>
                    <a:latin typeface="Times New Roman"/>
                    <a:ea typeface="Times New Roman"/>
                  </a:rPr>
                  <a:t>and</a:t>
                </a:r>
                <a:r>
                  <a:rPr lang="en-US" altLang="zh-CN" sz="2000" dirty="0">
                    <a:solidFill>
                      <a:srgbClr val="FFFFFF"/>
                    </a:solidFill>
                    <a:latin typeface="Times New Roman"/>
                    <a:ea typeface="Times New Roman"/>
                  </a:rPr>
                  <a:t> </a:t>
                </a:r>
                <a:r>
                  <a:rPr lang="en-US" sz="2000" dirty="0">
                    <a:solidFill>
                      <a:srgbClr val="FFFFFF"/>
                    </a:solidFill>
                    <a:latin typeface="Times New Roman"/>
                    <a:ea typeface="Times New Roman"/>
                  </a:rPr>
                  <a:t>ending</a:t>
                </a:r>
                <a:r>
                  <a:rPr lang="en-US" altLang="zh-CN" sz="2000" dirty="0">
                    <a:solidFill>
                      <a:srgbClr val="FFFFFF"/>
                    </a:solidFill>
                    <a:latin typeface="Times New Roman"/>
                    <a:ea typeface="Times New Roman"/>
                  </a:rPr>
                  <a:t> </a:t>
                </a:r>
                <a:r>
                  <a:rPr lang="en-US" sz="2000" dirty="0">
                    <a:solidFill>
                      <a:srgbClr val="FFFFFF"/>
                    </a:solidFill>
                    <a:latin typeface="Times New Roman"/>
                    <a:ea typeface="Times New Roman"/>
                  </a:rPr>
                  <a:t>zones</a:t>
                </a:r>
                <a:r>
                  <a:rPr lang="en-US" altLang="zh-CN" sz="2000" dirty="0">
                    <a:solidFill>
                      <a:srgbClr val="FFFFFF"/>
                    </a:solidFill>
                    <a:latin typeface="Times New Roman"/>
                    <a:ea typeface="Times New Roman"/>
                  </a:rPr>
                  <a:t> </a:t>
                </a:r>
                <a:r>
                  <a:rPr lang="en-US" sz="2000" dirty="0">
                    <a:solidFill>
                      <a:srgbClr val="FFFFFF"/>
                    </a:solidFill>
                    <a:latin typeface="Times New Roman"/>
                    <a:ea typeface="Times New Roman"/>
                  </a:rPr>
                  <a:t>of</a:t>
                </a:r>
                <a:r>
                  <a:rPr lang="en-US" altLang="zh-CN" sz="2000" dirty="0">
                    <a:solidFill>
                      <a:srgbClr val="FFFFFF"/>
                    </a:solidFill>
                    <a:latin typeface="Times New Roman"/>
                    <a:ea typeface="Times New Roman"/>
                  </a:rPr>
                  <a:t> </a:t>
                </a:r>
                <a:r>
                  <a:rPr lang="en-US" sz="2000" dirty="0">
                    <a:solidFill>
                      <a:srgbClr val="FFFFFF"/>
                    </a:solidFill>
                    <a:latin typeface="Times New Roman"/>
                    <a:ea typeface="Times New Roman"/>
                  </a:rPr>
                  <a:t>paths</a:t>
                </a:r>
                <a:endParaRPr lang="en-US" sz="2000" dirty="0">
                  <a:solidFill>
                    <a:srgbClr val="FFFFFF"/>
                  </a:solidFill>
                  <a:latin typeface="Times New Roman"/>
                  <a:ea typeface="Times New Roman"/>
                </a:endParaRPr>
              </a:p>
            </p:txBody>
          </p:sp>
        </p:grpSp>
        <p:grpSp>
          <p:nvGrpSpPr>
            <p:cNvPr id="11" name="组 10"/>
            <p:cNvGrpSpPr/>
            <p:nvPr/>
          </p:nvGrpSpPr>
          <p:grpSpPr>
            <a:xfrm>
              <a:off x="3544460" y="1601023"/>
              <a:ext cx="2557993" cy="1016220"/>
              <a:chOff x="4992278" y="1209407"/>
              <a:chExt cx="1187725" cy="1374467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4992278" y="1209407"/>
                <a:ext cx="1187725" cy="1374467"/>
              </a:xfrm>
              <a:prstGeom prst="roundRect">
                <a:avLst>
                  <a:gd name="adj" fmla="val 10000"/>
                </a:avLst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</p:sp>
          <p:sp>
            <p:nvSpPr>
              <p:cNvPr id="13" name="圆角矩形 4"/>
              <p:cNvSpPr/>
              <p:nvPr/>
            </p:nvSpPr>
            <p:spPr>
              <a:xfrm>
                <a:off x="5027065" y="1244194"/>
                <a:ext cx="1118151" cy="1304893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spcFirstLastPara="0" vert="horz" wrap="square" lIns="64770" tIns="64770" rIns="64770" bIns="64770" numCol="1" spcCol="1270" anchor="ctr" anchorCtr="0">
                <a:noAutofit/>
              </a:bodyPr>
              <a:lstStyle/>
              <a:p>
                <a:pPr algn="ctr" defTabSz="7556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dirty="0">
                    <a:solidFill>
                      <a:srgbClr val="FFFFFF"/>
                    </a:solidFill>
                    <a:latin typeface="Times New Roman"/>
                    <a:ea typeface="Times New Roman"/>
                  </a:rPr>
                  <a:t>Maximum</a:t>
                </a:r>
                <a:r>
                  <a:rPr lang="en-US" altLang="zh-CN" sz="2000" dirty="0">
                    <a:solidFill>
                      <a:srgbClr val="FFFFFF"/>
                    </a:solidFill>
                    <a:latin typeface="Times New Roman"/>
                    <a:ea typeface="Times New Roman"/>
                  </a:rPr>
                  <a:t> </a:t>
                </a:r>
                <a:r>
                  <a:rPr lang="en-US" sz="2000" dirty="0">
                    <a:solidFill>
                      <a:srgbClr val="FFFFFF"/>
                    </a:solidFill>
                    <a:latin typeface="Times New Roman"/>
                    <a:ea typeface="Times New Roman"/>
                  </a:rPr>
                  <a:t>continuous</a:t>
                </a:r>
                <a:r>
                  <a:rPr lang="en-US" altLang="zh-CN" sz="2000" dirty="0">
                    <a:solidFill>
                      <a:srgbClr val="FFFFFF"/>
                    </a:solidFill>
                    <a:latin typeface="Times New Roman"/>
                    <a:ea typeface="Times New Roman"/>
                  </a:rPr>
                  <a:t> </a:t>
                </a:r>
                <a:r>
                  <a:rPr lang="en-US" sz="2000" dirty="0">
                    <a:solidFill>
                      <a:srgbClr val="FFFFFF"/>
                    </a:solidFill>
                    <a:latin typeface="Times New Roman"/>
                    <a:ea typeface="Times New Roman"/>
                  </a:rPr>
                  <a:t>patrol</a:t>
                </a:r>
                <a:r>
                  <a:rPr lang="en-US" altLang="zh-CN" sz="2000" dirty="0">
                    <a:solidFill>
                      <a:srgbClr val="FFFFFF"/>
                    </a:solidFill>
                    <a:latin typeface="Times New Roman"/>
                    <a:ea typeface="Times New Roman"/>
                  </a:rPr>
                  <a:t> </a:t>
                </a:r>
                <a:r>
                  <a:rPr lang="en-US" sz="2000" dirty="0">
                    <a:solidFill>
                      <a:srgbClr val="FFFFFF"/>
                    </a:solidFill>
                    <a:latin typeface="Times New Roman"/>
                    <a:ea typeface="Times New Roman"/>
                  </a:rPr>
                  <a:t>time</a:t>
                </a:r>
                <a:endParaRPr lang="en-US" sz="2000" dirty="0">
                  <a:solidFill>
                    <a:srgbClr val="FFFFFF"/>
                  </a:solidFill>
                  <a:latin typeface="Times New Roman"/>
                  <a:ea typeface="Times New Roman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2694993" y="1161499"/>
              <a:ext cx="1236261" cy="3289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130">
                <a:lnSpc>
                  <a:spcPct val="130000"/>
                </a:lnSpc>
                <a:spcBef>
                  <a:spcPts val="600"/>
                </a:spcBef>
              </a:pPr>
              <a:r>
                <a:rPr kumimoji="1" lang="en-US" altLang="zh-CN" kern="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+mn-lt"/>
                </a:rPr>
                <a:t>Constraints</a:t>
              </a:r>
              <a:endParaRPr kumimoji="1" lang="zh-CN" altLang="en-US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endParaRPr>
            </a:p>
          </p:txBody>
        </p:sp>
      </p:grpSp>
      <p:grpSp>
        <p:nvGrpSpPr>
          <p:cNvPr id="25" name="组 24"/>
          <p:cNvGrpSpPr/>
          <p:nvPr/>
        </p:nvGrpSpPr>
        <p:grpSpPr>
          <a:xfrm>
            <a:off x="387212" y="4182327"/>
            <a:ext cx="5870126" cy="2058772"/>
            <a:chOff x="387212" y="2780543"/>
            <a:chExt cx="5870126" cy="1544079"/>
          </a:xfrm>
        </p:grpSpPr>
        <p:sp>
          <p:nvSpPr>
            <p:cNvPr id="23" name="圆角矩形 22"/>
            <p:cNvSpPr/>
            <p:nvPr/>
          </p:nvSpPr>
          <p:spPr>
            <a:xfrm>
              <a:off x="387212" y="2780543"/>
              <a:ext cx="5870126" cy="154407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30">
                <a:lnSpc>
                  <a:spcPct val="130000"/>
                </a:lnSpc>
              </a:pPr>
              <a:endParaRPr kumimoji="1" lang="zh-CN" altLang="en-US" sz="1200" dirty="0">
                <a:solidFill>
                  <a:srgbClr val="FFFFFF"/>
                </a:solidFill>
                <a:latin typeface="Times New Roman"/>
                <a:ea typeface="Times New Roman"/>
              </a:endParaRPr>
            </a:p>
          </p:txBody>
        </p:sp>
        <p:grpSp>
          <p:nvGrpSpPr>
            <p:cNvPr id="14" name="组 13"/>
            <p:cNvGrpSpPr/>
            <p:nvPr/>
          </p:nvGrpSpPr>
          <p:grpSpPr>
            <a:xfrm>
              <a:off x="532606" y="3258251"/>
              <a:ext cx="2534109" cy="980512"/>
              <a:chOff x="3329462" y="1209407"/>
              <a:chExt cx="1187725" cy="1374467"/>
            </a:xfrm>
          </p:grpSpPr>
          <p:sp>
            <p:nvSpPr>
              <p:cNvPr id="15" name="圆角矩形 14"/>
              <p:cNvSpPr/>
              <p:nvPr/>
            </p:nvSpPr>
            <p:spPr>
              <a:xfrm>
                <a:off x="3329462" y="1209407"/>
                <a:ext cx="1187725" cy="137446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6" name="圆角矩形 4"/>
              <p:cNvSpPr/>
              <p:nvPr/>
            </p:nvSpPr>
            <p:spPr>
              <a:xfrm>
                <a:off x="3364249" y="1244194"/>
                <a:ext cx="1118151" cy="130489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4770" tIns="64770" rIns="64770" bIns="64770" numCol="1" spcCol="1270" anchor="ctr" anchorCtr="0">
                <a:noAutofit/>
              </a:bodyPr>
              <a:lstStyle/>
              <a:p>
                <a:pPr algn="ctr" defTabSz="7556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dirty="0" smtClean="0">
                    <a:solidFill>
                      <a:srgbClr val="FFFFFF"/>
                    </a:solidFill>
                    <a:latin typeface="Times New Roman"/>
                    <a:ea typeface="Times New Roman"/>
                  </a:rPr>
                  <a:t>More</a:t>
                </a:r>
                <a:r>
                  <a:rPr lang="zh-CN" altLang="en-US" sz="2000" dirty="0" smtClean="0">
                    <a:solidFill>
                      <a:srgbClr val="FFFFFF"/>
                    </a:solidFill>
                    <a:latin typeface="Times New Roman"/>
                    <a:ea typeface="Times New Roman"/>
                  </a:rPr>
                  <a:t> </a:t>
                </a:r>
                <a:r>
                  <a:rPr lang="en-US" altLang="zh-CN" sz="2000" dirty="0">
                    <a:solidFill>
                      <a:srgbClr val="FFFFFF"/>
                    </a:solidFill>
                    <a:latin typeface="Times New Roman"/>
                    <a:ea typeface="Times New Roman"/>
                  </a:rPr>
                  <a:t>v</a:t>
                </a:r>
                <a:r>
                  <a:rPr lang="en-US" sz="2000" dirty="0" smtClean="0">
                    <a:solidFill>
                      <a:srgbClr val="FFFFFF"/>
                    </a:solidFill>
                    <a:latin typeface="Times New Roman"/>
                    <a:ea typeface="Times New Roman"/>
                  </a:rPr>
                  <a:t>irtual</a:t>
                </a:r>
                <a:r>
                  <a:rPr lang="en-US" altLang="zh-CN" sz="2000" dirty="0" smtClean="0">
                    <a:solidFill>
                      <a:srgbClr val="FFFFFF"/>
                    </a:solidFill>
                    <a:latin typeface="Times New Roman"/>
                    <a:ea typeface="Times New Roman"/>
                  </a:rPr>
                  <a:t> </a:t>
                </a:r>
                <a:r>
                  <a:rPr lang="en-US" sz="2000" dirty="0">
                    <a:solidFill>
                      <a:srgbClr val="FFFFFF"/>
                    </a:solidFill>
                    <a:latin typeface="Times New Roman"/>
                    <a:ea typeface="Times New Roman"/>
                  </a:rPr>
                  <a:t>starting</a:t>
                </a:r>
                <a:r>
                  <a:rPr lang="en-US" altLang="zh-CN" sz="2000" dirty="0">
                    <a:solidFill>
                      <a:srgbClr val="FFFFFF"/>
                    </a:solidFill>
                    <a:latin typeface="Times New Roman"/>
                    <a:ea typeface="Times New Roman"/>
                  </a:rPr>
                  <a:t> </a:t>
                </a:r>
                <a:r>
                  <a:rPr lang="en-US" sz="2000" dirty="0">
                    <a:solidFill>
                      <a:srgbClr val="FFFFFF"/>
                    </a:solidFill>
                    <a:latin typeface="Times New Roman"/>
                    <a:ea typeface="Times New Roman"/>
                  </a:rPr>
                  <a:t>points</a:t>
                </a:r>
                <a:r>
                  <a:rPr lang="en-US" altLang="zh-CN" sz="2000" dirty="0">
                    <a:solidFill>
                      <a:srgbClr val="FFFFFF"/>
                    </a:solidFill>
                    <a:latin typeface="Times New Roman"/>
                    <a:ea typeface="Times New Roman"/>
                  </a:rPr>
                  <a:t> </a:t>
                </a:r>
                <a:r>
                  <a:rPr lang="en-US" sz="2000" dirty="0">
                    <a:solidFill>
                      <a:srgbClr val="FFFFFF"/>
                    </a:solidFill>
                    <a:latin typeface="Times New Roman"/>
                    <a:ea typeface="Times New Roman"/>
                  </a:rPr>
                  <a:t>and</a:t>
                </a:r>
                <a:r>
                  <a:rPr lang="en-US" altLang="zh-CN" sz="2000" dirty="0">
                    <a:solidFill>
                      <a:srgbClr val="FFFFFF"/>
                    </a:solidFill>
                    <a:latin typeface="Times New Roman"/>
                    <a:ea typeface="Times New Roman"/>
                  </a:rPr>
                  <a:t> </a:t>
                </a:r>
                <a:r>
                  <a:rPr lang="en-US" sz="2000" dirty="0">
                    <a:solidFill>
                      <a:srgbClr val="FFFFFF"/>
                    </a:solidFill>
                    <a:latin typeface="Times New Roman"/>
                    <a:ea typeface="Times New Roman"/>
                  </a:rPr>
                  <a:t>ending</a:t>
                </a:r>
                <a:r>
                  <a:rPr lang="en-US" altLang="zh-CN" sz="2000" dirty="0">
                    <a:solidFill>
                      <a:srgbClr val="FFFFFF"/>
                    </a:solidFill>
                    <a:latin typeface="Times New Roman"/>
                    <a:ea typeface="Times New Roman"/>
                  </a:rPr>
                  <a:t> </a:t>
                </a:r>
                <a:r>
                  <a:rPr lang="en-US" sz="2000" dirty="0">
                    <a:solidFill>
                      <a:srgbClr val="FFFFFF"/>
                    </a:solidFill>
                    <a:latin typeface="Times New Roman"/>
                    <a:ea typeface="Times New Roman"/>
                  </a:rPr>
                  <a:t>points</a:t>
                </a:r>
                <a:endParaRPr lang="en-US" sz="2000" dirty="0">
                  <a:solidFill>
                    <a:srgbClr val="FFFFFF"/>
                  </a:solidFill>
                  <a:latin typeface="Times New Roman"/>
                  <a:ea typeface="Times New Roman"/>
                </a:endParaRPr>
              </a:p>
            </p:txBody>
          </p:sp>
        </p:grpSp>
        <p:grpSp>
          <p:nvGrpSpPr>
            <p:cNvPr id="17" name="组 16"/>
            <p:cNvGrpSpPr/>
            <p:nvPr/>
          </p:nvGrpSpPr>
          <p:grpSpPr>
            <a:xfrm>
              <a:off x="3544460" y="3248782"/>
              <a:ext cx="2557993" cy="965166"/>
              <a:chOff x="6655094" y="1209407"/>
              <a:chExt cx="1187725" cy="1374467"/>
            </a:xfrm>
          </p:grpSpPr>
          <p:sp>
            <p:nvSpPr>
              <p:cNvPr id="18" name="圆角矩形 17"/>
              <p:cNvSpPr/>
              <p:nvPr/>
            </p:nvSpPr>
            <p:spPr>
              <a:xfrm>
                <a:off x="6655094" y="1209407"/>
                <a:ext cx="1187725" cy="137446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" name="圆角矩形 4"/>
              <p:cNvSpPr/>
              <p:nvPr/>
            </p:nvSpPr>
            <p:spPr>
              <a:xfrm>
                <a:off x="6689881" y="1244194"/>
                <a:ext cx="1118151" cy="130489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4770" tIns="64770" rIns="64770" bIns="64770" numCol="1" spcCol="1270" anchor="ctr" anchorCtr="0">
                <a:noAutofit/>
              </a:bodyPr>
              <a:lstStyle/>
              <a:p>
                <a:pPr algn="ctr" defTabSz="7556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dirty="0">
                    <a:solidFill>
                      <a:srgbClr val="FFFFFF"/>
                    </a:solidFill>
                    <a:latin typeface="Times New Roman"/>
                    <a:ea typeface="Times New Roman"/>
                  </a:rPr>
                  <a:t>Maximum</a:t>
                </a:r>
                <a:r>
                  <a:rPr lang="en-US" altLang="zh-CN" sz="2000" dirty="0">
                    <a:solidFill>
                      <a:srgbClr val="FFFFFF"/>
                    </a:solidFill>
                    <a:latin typeface="Times New Roman"/>
                    <a:ea typeface="Times New Roman"/>
                  </a:rPr>
                  <a:t> </a:t>
                </a:r>
                <a:r>
                  <a:rPr lang="en-US" sz="2000" dirty="0">
                    <a:solidFill>
                      <a:srgbClr val="FFFFFF"/>
                    </a:solidFill>
                    <a:latin typeface="Times New Roman"/>
                    <a:ea typeface="Times New Roman"/>
                  </a:rPr>
                  <a:t>path</a:t>
                </a:r>
                <a:r>
                  <a:rPr lang="en-US" altLang="zh-CN" sz="2000" dirty="0">
                    <a:solidFill>
                      <a:srgbClr val="FFFFFF"/>
                    </a:solidFill>
                    <a:latin typeface="Times New Roman"/>
                    <a:ea typeface="Times New Roman"/>
                  </a:rPr>
                  <a:t> </a:t>
                </a:r>
                <a:r>
                  <a:rPr lang="en-US" sz="2000" dirty="0">
                    <a:solidFill>
                      <a:srgbClr val="FFFFFF"/>
                    </a:solidFill>
                    <a:latin typeface="Times New Roman"/>
                    <a:ea typeface="Times New Roman"/>
                  </a:rPr>
                  <a:t>length</a:t>
                </a:r>
                <a:endParaRPr lang="en-US" sz="2000" dirty="0">
                  <a:solidFill>
                    <a:srgbClr val="FFFFFF"/>
                  </a:solidFill>
                  <a:latin typeface="Times New Roman"/>
                  <a:ea typeface="Times New Roman"/>
                </a:endParaRPr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2874317" y="2819669"/>
              <a:ext cx="1056937" cy="3289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130">
                <a:lnSpc>
                  <a:spcPct val="130000"/>
                </a:lnSpc>
                <a:spcBef>
                  <a:spcPts val="600"/>
                </a:spcBef>
              </a:pPr>
              <a:r>
                <a:rPr kumimoji="1" lang="en-US" altLang="zh-CN" kern="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+mn-lt"/>
                </a:rPr>
                <a:t>Solutions</a:t>
              </a:r>
              <a:endParaRPr kumimoji="1" lang="zh-CN" altLang="en-US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+mn-lt"/>
              </a:endParaRPr>
            </a:p>
          </p:txBody>
        </p:sp>
      </p:grpSp>
      <p:sp>
        <p:nvSpPr>
          <p:cNvPr id="26" name="下箭头 25"/>
          <p:cNvSpPr/>
          <p:nvPr/>
        </p:nvSpPr>
        <p:spPr>
          <a:xfrm>
            <a:off x="1533359" y="3851938"/>
            <a:ext cx="356234" cy="794057"/>
          </a:xfrm>
          <a:prstGeom prst="downArrow">
            <a:avLst/>
          </a:prstGeom>
          <a:solidFill>
            <a:schemeClr val="accent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30">
              <a:lnSpc>
                <a:spcPct val="130000"/>
              </a:lnSpc>
            </a:pPr>
            <a:endParaRPr kumimoji="1" lang="zh-CN" altLang="en-US" sz="1200" dirty="0">
              <a:solidFill>
                <a:srgbClr val="FFFFFF"/>
              </a:solidFill>
              <a:latin typeface="Times New Roman"/>
              <a:ea typeface="Times New Roman"/>
            </a:endParaRPr>
          </a:p>
        </p:txBody>
      </p:sp>
      <p:sp>
        <p:nvSpPr>
          <p:cNvPr id="27" name="下箭头 26"/>
          <p:cNvSpPr/>
          <p:nvPr/>
        </p:nvSpPr>
        <p:spPr>
          <a:xfrm>
            <a:off x="4814428" y="3793284"/>
            <a:ext cx="356234" cy="794057"/>
          </a:xfrm>
          <a:prstGeom prst="downArrow">
            <a:avLst/>
          </a:prstGeom>
          <a:solidFill>
            <a:schemeClr val="accent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30">
              <a:lnSpc>
                <a:spcPct val="130000"/>
              </a:lnSpc>
            </a:pPr>
            <a:endParaRPr kumimoji="1" lang="zh-CN" altLang="en-US" sz="1200" dirty="0">
              <a:solidFill>
                <a:srgbClr val="FFFFFF"/>
              </a:solidFill>
              <a:latin typeface="Times New Roman"/>
              <a:ea typeface="Times New Roman"/>
            </a:endParaRPr>
          </a:p>
        </p:txBody>
      </p:sp>
      <p:pic>
        <p:nvPicPr>
          <p:cNvPr id="28" name="图片 27" descr="b3b46385a52df19d6675ad5e14d37a3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665" y="2650030"/>
            <a:ext cx="2271469" cy="251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0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Coral Reef Ecosystems</a:t>
            </a:r>
            <a:endParaRPr kumimoji="1" lang="zh-CN" altLang="en-US" dirty="0"/>
          </a:p>
        </p:txBody>
      </p:sp>
      <p:pic>
        <p:nvPicPr>
          <p:cNvPr id="5" name="内容占位符 4" descr="coral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83" b="29383"/>
          <a:stretch>
            <a:fillRect/>
          </a:stretch>
        </p:blipFill>
        <p:spPr>
          <a:xfrm>
            <a:off x="522370" y="1579822"/>
            <a:ext cx="3723820" cy="2190607"/>
          </a:xfrm>
        </p:spPr>
      </p:pic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D66B-4B71-9840-8505-1B1E53681DFB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341208" y="4543168"/>
            <a:ext cx="9144000" cy="16750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Symbol" charset="2"/>
              <a:buChar char="-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Ø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800" dirty="0" smtClean="0"/>
              <a:t>Coral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reefs are threatened by human activities </a:t>
            </a:r>
          </a:p>
          <a:p>
            <a:r>
              <a:rPr lang="en-US" altLang="zh-CN" sz="2800" dirty="0" smtClean="0"/>
              <a:t>Marine protected areas (MPAs)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are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built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protect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them</a:t>
            </a:r>
            <a:endParaRPr kumimoji="1" lang="zh-CN" altLang="en-US" sz="2800" dirty="0"/>
          </a:p>
        </p:txBody>
      </p:sp>
      <p:pic>
        <p:nvPicPr>
          <p:cNvPr id="9" name="图片 8" descr="expMP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587" y="1579822"/>
            <a:ext cx="3419225" cy="219060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42590" y="3770429"/>
            <a:ext cx="26758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200" dirty="0" smtClean="0"/>
              <a:t>Coral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reef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ecosystems</a:t>
            </a:r>
            <a:endParaRPr kumimoji="1" lang="zh-CN" altLang="en-US" sz="2200" dirty="0"/>
          </a:p>
        </p:txBody>
      </p:sp>
      <p:sp>
        <p:nvSpPr>
          <p:cNvPr id="11" name="文本框 10"/>
          <p:cNvSpPr txBox="1"/>
          <p:nvPr/>
        </p:nvSpPr>
        <p:spPr>
          <a:xfrm>
            <a:off x="4434978" y="3770429"/>
            <a:ext cx="43655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sz="2200" dirty="0" smtClean="0"/>
              <a:t>The </a:t>
            </a:r>
            <a:r>
              <a:rPr lang="en-US" altLang="zh-CN" sz="2200" dirty="0"/>
              <a:t>Great Barrier </a:t>
            </a:r>
            <a:r>
              <a:rPr lang="en-US" altLang="zh-CN" sz="2200" dirty="0" smtClean="0"/>
              <a:t>Reef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Marine </a:t>
            </a:r>
            <a:r>
              <a:rPr lang="en-US" altLang="zh-CN" sz="2200" dirty="0"/>
              <a:t>Park</a:t>
            </a:r>
            <a:endParaRPr kumimoji="1"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743212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Challenges in Patrolling MPA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800" dirty="0" smtClean="0"/>
              <a:t>Limited resources </a:t>
            </a:r>
            <a:r>
              <a:rPr kumimoji="1" lang="en-US" altLang="zh-CN" sz="2800" dirty="0" err="1" smtClean="0"/>
              <a:t>v.s</a:t>
            </a:r>
            <a:r>
              <a:rPr kumimoji="1" lang="en-US" altLang="zh-CN" sz="2800" dirty="0" smtClean="0"/>
              <a:t>. Large open water</a:t>
            </a:r>
          </a:p>
          <a:p>
            <a:pPr lvl="1"/>
            <a:r>
              <a:rPr kumimoji="1" lang="en-US" altLang="zh-CN" sz="2400" dirty="0" smtClean="0"/>
              <a:t>e.g.</a:t>
            </a:r>
            <a:r>
              <a:rPr kumimoji="1" lang="zh-CN" altLang="en-US" sz="2400" dirty="0" smtClean="0"/>
              <a:t>,</a:t>
            </a:r>
            <a:r>
              <a:rPr kumimoji="1" lang="en-US" altLang="zh-CN" sz="2400" dirty="0" err="1" smtClean="0"/>
              <a:t>Yalongwan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MPA,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3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patrol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boats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err="1" smtClean="0"/>
              <a:t>v.s</a:t>
            </a:r>
            <a:r>
              <a:rPr kumimoji="1" lang="en-US" altLang="zh-CN" sz="2400" dirty="0" smtClean="0"/>
              <a:t>.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85km</a:t>
            </a:r>
            <a:r>
              <a:rPr kumimoji="1" lang="en-US" altLang="zh-CN" sz="2400" baseline="30000" dirty="0" smtClean="0"/>
              <a:t>2</a:t>
            </a:r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D66B-4B71-9840-8505-1B1E53681DFB}" type="slidenum">
              <a:rPr kumimoji="1" lang="zh-CN" altLang="en-US" smtClean="0"/>
              <a:t>3</a:t>
            </a:fld>
            <a:endParaRPr kumimoji="1" lang="zh-CN" altLang="en-US"/>
          </a:p>
        </p:txBody>
      </p:sp>
      <p:pic>
        <p:nvPicPr>
          <p:cNvPr id="5" name="图片 4" descr="mpa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89" r="4905" b="20153"/>
          <a:stretch/>
        </p:blipFill>
        <p:spPr>
          <a:xfrm>
            <a:off x="3454821" y="2849150"/>
            <a:ext cx="5231979" cy="25300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960988" y="169355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8" name="图片 7" descr="protect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2" t="20944" r="8873" b="30007"/>
          <a:stretch/>
        </p:blipFill>
        <p:spPr>
          <a:xfrm>
            <a:off x="617391" y="3566338"/>
            <a:ext cx="2310806" cy="836761"/>
          </a:xfrm>
          <a:prstGeom prst="rect">
            <a:avLst/>
          </a:prstGeom>
        </p:spPr>
      </p:pic>
      <p:cxnSp>
        <p:nvCxnSpPr>
          <p:cNvPr id="10" name="直线连接符 9"/>
          <p:cNvCxnSpPr/>
          <p:nvPr/>
        </p:nvCxnSpPr>
        <p:spPr>
          <a:xfrm>
            <a:off x="617391" y="4216237"/>
            <a:ext cx="0" cy="77621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>
            <a:off x="2904200" y="4216237"/>
            <a:ext cx="0" cy="77621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>
            <a:off x="617391" y="4692548"/>
            <a:ext cx="2286809" cy="17641"/>
          </a:xfrm>
          <a:prstGeom prst="line">
            <a:avLst/>
          </a:prstGeom>
          <a:ln>
            <a:solidFill>
              <a:srgbClr val="00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305341" y="4394712"/>
            <a:ext cx="914233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3200" dirty="0" smtClean="0"/>
              <a:t>30m</a:t>
            </a:r>
            <a:endParaRPr kumimoji="1" lang="zh-CN" altLang="en-US" sz="3200" dirty="0"/>
          </a:p>
        </p:txBody>
      </p:sp>
      <p:cxnSp>
        <p:nvCxnSpPr>
          <p:cNvPr id="15" name="直线连接符 14"/>
          <p:cNvCxnSpPr/>
          <p:nvPr/>
        </p:nvCxnSpPr>
        <p:spPr>
          <a:xfrm>
            <a:off x="3504707" y="5361599"/>
            <a:ext cx="0" cy="77621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/>
          <p:cNvCxnSpPr/>
          <p:nvPr/>
        </p:nvCxnSpPr>
        <p:spPr>
          <a:xfrm>
            <a:off x="8596235" y="5348639"/>
            <a:ext cx="0" cy="77621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/>
          <p:cNvCxnSpPr/>
          <p:nvPr/>
        </p:nvCxnSpPr>
        <p:spPr>
          <a:xfrm>
            <a:off x="3504707" y="5837910"/>
            <a:ext cx="5091528" cy="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5448863" y="5540074"/>
            <a:ext cx="1256206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zh-CN" sz="3200" dirty="0" smtClean="0"/>
              <a:t>8</a:t>
            </a:r>
            <a:r>
              <a:rPr kumimoji="1" lang="en-US" altLang="zh-CN" sz="3200" dirty="0" smtClean="0"/>
              <a:t>5km</a:t>
            </a:r>
            <a:r>
              <a:rPr kumimoji="1" lang="en-US" altLang="zh-CN" sz="3200" baseline="30000" dirty="0" smtClean="0"/>
              <a:t>2</a:t>
            </a:r>
            <a:endParaRPr kumimoji="1" lang="zh-CN" altLang="en-US" sz="3200" dirty="0"/>
          </a:p>
        </p:txBody>
      </p:sp>
      <p:sp>
        <p:nvSpPr>
          <p:cNvPr id="26" name="下弧形箭头 25"/>
          <p:cNvSpPr/>
          <p:nvPr/>
        </p:nvSpPr>
        <p:spPr>
          <a:xfrm rot="843182">
            <a:off x="2127402" y="2972345"/>
            <a:ext cx="2442336" cy="802947"/>
          </a:xfrm>
          <a:prstGeom prst="curved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pic>
        <p:nvPicPr>
          <p:cNvPr id="27" name="图片 26" descr="protect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2" t="20944" r="8873" b="30007"/>
          <a:stretch/>
        </p:blipFill>
        <p:spPr>
          <a:xfrm>
            <a:off x="4160421" y="3976332"/>
            <a:ext cx="249515" cy="9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65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Challenges in Patrolling MPA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800" dirty="0" smtClean="0"/>
              <a:t>Limited resources </a:t>
            </a:r>
            <a:r>
              <a:rPr kumimoji="1" lang="en-US" altLang="zh-CN" sz="2800" dirty="0" err="1" smtClean="0"/>
              <a:t>v.s</a:t>
            </a:r>
            <a:r>
              <a:rPr kumimoji="1" lang="en-US" altLang="zh-CN" sz="2800" dirty="0" smtClean="0"/>
              <a:t>. Large open water</a:t>
            </a:r>
          </a:p>
          <a:p>
            <a:pPr lvl="1"/>
            <a:r>
              <a:rPr kumimoji="1" lang="en-US" altLang="zh-CN" sz="2400" dirty="0" smtClean="0"/>
              <a:t>e.g.</a:t>
            </a:r>
            <a:r>
              <a:rPr kumimoji="1" lang="zh-CN" altLang="en-US" sz="2400" dirty="0" smtClean="0"/>
              <a:t>,</a:t>
            </a:r>
            <a:r>
              <a:rPr kumimoji="1" lang="en-US" altLang="zh-CN" sz="2400" dirty="0" err="1" smtClean="0"/>
              <a:t>Yalongwan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MPA,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3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patrol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boats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err="1" smtClean="0"/>
              <a:t>v.s</a:t>
            </a:r>
            <a:r>
              <a:rPr kumimoji="1" lang="en-US" altLang="zh-CN" sz="2400" dirty="0" smtClean="0"/>
              <a:t>.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85km</a:t>
            </a:r>
            <a:r>
              <a:rPr kumimoji="1" lang="en-US" altLang="zh-CN" sz="2400" baseline="30000" dirty="0" smtClean="0"/>
              <a:t>2</a:t>
            </a:r>
          </a:p>
          <a:p>
            <a:r>
              <a:rPr kumimoji="1" lang="en-US" altLang="zh-CN" sz="2800" dirty="0" smtClean="0"/>
              <a:t>Dynamic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value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of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different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zones</a:t>
            </a:r>
          </a:p>
          <a:p>
            <a:pPr lvl="1"/>
            <a:r>
              <a:rPr kumimoji="1" lang="en-US" altLang="zh-CN" sz="2400" dirty="0" smtClean="0"/>
              <a:t>Different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zones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have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different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values</a:t>
            </a:r>
          </a:p>
          <a:p>
            <a:pPr lvl="1"/>
            <a:r>
              <a:rPr kumimoji="1" lang="en-US" altLang="zh-CN" sz="2400" dirty="0" smtClean="0"/>
              <a:t>Value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of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a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zone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changes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over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time</a:t>
            </a:r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D66B-4B71-9840-8505-1B1E53681DFB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960988" y="169355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46" name="组 45"/>
          <p:cNvGrpSpPr/>
          <p:nvPr/>
        </p:nvGrpSpPr>
        <p:grpSpPr>
          <a:xfrm>
            <a:off x="994002" y="3931988"/>
            <a:ext cx="4859621" cy="2601631"/>
            <a:chOff x="1475087" y="3185894"/>
            <a:chExt cx="5335743" cy="3330710"/>
          </a:xfrm>
        </p:grpSpPr>
        <p:pic>
          <p:nvPicPr>
            <p:cNvPr id="6" name="图片 5" descr="images-2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5087" y="3419088"/>
              <a:ext cx="5335743" cy="3097516"/>
            </a:xfrm>
            <a:prstGeom prst="rect">
              <a:avLst/>
            </a:prstGeom>
          </p:spPr>
        </p:pic>
        <p:cxnSp>
          <p:nvCxnSpPr>
            <p:cNvPr id="12" name="直线连接符 11"/>
            <p:cNvCxnSpPr/>
            <p:nvPr/>
          </p:nvCxnSpPr>
          <p:spPr>
            <a:xfrm>
              <a:off x="1475087" y="4950828"/>
              <a:ext cx="5335743" cy="0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连接符 38"/>
            <p:cNvCxnSpPr>
              <a:stCxn id="6" idx="2"/>
              <a:endCxn id="6" idx="0"/>
            </p:cNvCxnSpPr>
            <p:nvPr/>
          </p:nvCxnSpPr>
          <p:spPr>
            <a:xfrm flipV="1">
              <a:off x="4142959" y="3419088"/>
              <a:ext cx="0" cy="3097516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图片 41" descr="b7fa65f08ba116023afd9e62166a1b4d.jpg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359" b="96060" l="272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4216" y="3185894"/>
              <a:ext cx="1856959" cy="1856959"/>
            </a:xfrm>
            <a:prstGeom prst="rect">
              <a:avLst/>
            </a:prstGeom>
          </p:spPr>
        </p:pic>
        <p:pic>
          <p:nvPicPr>
            <p:cNvPr id="43" name="图片 42" descr="images-3.jpeg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6545" y="3360742"/>
              <a:ext cx="1467571" cy="1662319"/>
            </a:xfrm>
            <a:prstGeom prst="rect">
              <a:avLst/>
            </a:prstGeom>
          </p:spPr>
        </p:pic>
      </p:grpSp>
      <p:pic>
        <p:nvPicPr>
          <p:cNvPr id="47" name="图片 46" descr="images-3.jpe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193" y="5263651"/>
            <a:ext cx="1336616" cy="1298444"/>
          </a:xfrm>
          <a:prstGeom prst="rect">
            <a:avLst/>
          </a:prstGeom>
        </p:spPr>
      </p:pic>
      <p:pic>
        <p:nvPicPr>
          <p:cNvPr id="48" name="图片 47" descr="fish_school1.jp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288" b="82192" l="6889" r="8872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164" y="5282057"/>
            <a:ext cx="1789949" cy="136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27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Challenges in Patrolling MPA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800" dirty="0" smtClean="0"/>
              <a:t>Limited resources </a:t>
            </a:r>
            <a:r>
              <a:rPr kumimoji="1" lang="en-US" altLang="zh-CN" sz="2800" dirty="0" err="1" smtClean="0"/>
              <a:t>v.s</a:t>
            </a:r>
            <a:r>
              <a:rPr kumimoji="1" lang="en-US" altLang="zh-CN" sz="2800" dirty="0" smtClean="0"/>
              <a:t>. Large open water</a:t>
            </a:r>
          </a:p>
          <a:p>
            <a:pPr lvl="1"/>
            <a:r>
              <a:rPr kumimoji="1" lang="en-US" altLang="zh-CN" sz="2400" dirty="0" smtClean="0"/>
              <a:t>e.g.</a:t>
            </a:r>
            <a:r>
              <a:rPr kumimoji="1" lang="zh-CN" altLang="en-US" sz="2400" dirty="0" smtClean="0"/>
              <a:t>,</a:t>
            </a:r>
            <a:r>
              <a:rPr kumimoji="1" lang="en-US" altLang="zh-CN" sz="2400" dirty="0" err="1" smtClean="0"/>
              <a:t>Yalongwan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MPA,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3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patrol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boats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err="1" smtClean="0"/>
              <a:t>v.s</a:t>
            </a:r>
            <a:r>
              <a:rPr kumimoji="1" lang="en-US" altLang="zh-CN" sz="2400" dirty="0" smtClean="0"/>
              <a:t>.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85km</a:t>
            </a:r>
            <a:r>
              <a:rPr kumimoji="1" lang="en-US" altLang="zh-CN" sz="2400" baseline="30000" dirty="0" smtClean="0"/>
              <a:t>2</a:t>
            </a:r>
          </a:p>
          <a:p>
            <a:r>
              <a:rPr kumimoji="1" lang="en-US" altLang="zh-CN" sz="2800" dirty="0" smtClean="0"/>
              <a:t>Dynamic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value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of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different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zones</a:t>
            </a:r>
          </a:p>
          <a:p>
            <a:pPr lvl="1"/>
            <a:r>
              <a:rPr kumimoji="1" lang="en-US" altLang="zh-CN" sz="2400" dirty="0" smtClean="0"/>
              <a:t>Different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zones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have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different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values</a:t>
            </a:r>
          </a:p>
          <a:p>
            <a:pPr lvl="1"/>
            <a:r>
              <a:rPr kumimoji="1" lang="en-US" altLang="zh-CN" sz="2400" dirty="0" smtClean="0"/>
              <a:t>Value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of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a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zone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changes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over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time</a:t>
            </a:r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D66B-4B71-9840-8505-1B1E53681DFB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960988" y="169355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46" name="组 45"/>
          <p:cNvGrpSpPr/>
          <p:nvPr/>
        </p:nvGrpSpPr>
        <p:grpSpPr>
          <a:xfrm>
            <a:off x="994002" y="3931988"/>
            <a:ext cx="4859621" cy="2601631"/>
            <a:chOff x="1475087" y="3185894"/>
            <a:chExt cx="5335743" cy="3330710"/>
          </a:xfrm>
        </p:grpSpPr>
        <p:pic>
          <p:nvPicPr>
            <p:cNvPr id="6" name="图片 5" descr="images-2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5087" y="3419088"/>
              <a:ext cx="5335743" cy="3097516"/>
            </a:xfrm>
            <a:prstGeom prst="rect">
              <a:avLst/>
            </a:prstGeom>
          </p:spPr>
        </p:pic>
        <p:cxnSp>
          <p:nvCxnSpPr>
            <p:cNvPr id="12" name="直线连接符 11"/>
            <p:cNvCxnSpPr/>
            <p:nvPr/>
          </p:nvCxnSpPr>
          <p:spPr>
            <a:xfrm>
              <a:off x="1475087" y="4950828"/>
              <a:ext cx="5335743" cy="0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连接符 38"/>
            <p:cNvCxnSpPr>
              <a:stCxn id="6" idx="2"/>
              <a:endCxn id="6" idx="0"/>
            </p:cNvCxnSpPr>
            <p:nvPr/>
          </p:nvCxnSpPr>
          <p:spPr>
            <a:xfrm flipV="1">
              <a:off x="4142959" y="3419088"/>
              <a:ext cx="0" cy="3097516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图片 41" descr="b7fa65f08ba116023afd9e62166a1b4d.jp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359" b="96060" l="272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4216" y="3185894"/>
              <a:ext cx="1856959" cy="1856959"/>
            </a:xfrm>
            <a:prstGeom prst="rect">
              <a:avLst/>
            </a:prstGeom>
          </p:spPr>
        </p:pic>
        <p:pic>
          <p:nvPicPr>
            <p:cNvPr id="43" name="图片 42" descr="images-3.jpe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6545" y="3360742"/>
              <a:ext cx="1467571" cy="1662319"/>
            </a:xfrm>
            <a:prstGeom prst="rect">
              <a:avLst/>
            </a:prstGeom>
          </p:spPr>
        </p:pic>
      </p:grpSp>
      <p:pic>
        <p:nvPicPr>
          <p:cNvPr id="47" name="图片 46" descr="images-3.jpe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193" y="5263651"/>
            <a:ext cx="1336616" cy="1298444"/>
          </a:xfrm>
          <a:prstGeom prst="rect">
            <a:avLst/>
          </a:prstGeom>
        </p:spPr>
      </p:pic>
      <p:pic>
        <p:nvPicPr>
          <p:cNvPr id="48" name="图片 47" descr="fish_school1.jp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288" b="82192" l="6889" r="8872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02" y="5227276"/>
            <a:ext cx="1789949" cy="136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02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Challenges in Patrolling MPA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069253"/>
          </a:xfrm>
        </p:spPr>
        <p:txBody>
          <a:bodyPr>
            <a:normAutofit/>
          </a:bodyPr>
          <a:lstStyle/>
          <a:p>
            <a:r>
              <a:rPr kumimoji="1" lang="en-US" altLang="zh-CN" sz="2800" dirty="0" smtClean="0"/>
              <a:t>Limited resources </a:t>
            </a:r>
            <a:r>
              <a:rPr kumimoji="1" lang="en-US" altLang="zh-CN" sz="2800" dirty="0" err="1" smtClean="0"/>
              <a:t>v.s</a:t>
            </a:r>
            <a:r>
              <a:rPr kumimoji="1" lang="en-US" altLang="zh-CN" sz="2800" dirty="0" smtClean="0"/>
              <a:t>. Large open water</a:t>
            </a:r>
          </a:p>
          <a:p>
            <a:pPr lvl="1"/>
            <a:r>
              <a:rPr kumimoji="1" lang="en-US" altLang="zh-CN" sz="2400" dirty="0" smtClean="0"/>
              <a:t>e.g.</a:t>
            </a:r>
            <a:r>
              <a:rPr kumimoji="1" lang="zh-CN" altLang="en-US" sz="2400" dirty="0" smtClean="0"/>
              <a:t>,</a:t>
            </a:r>
            <a:r>
              <a:rPr kumimoji="1" lang="en-US" altLang="zh-CN" sz="2400" dirty="0" err="1" smtClean="0"/>
              <a:t>Yalongwan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MPA,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3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patrol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boats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err="1" smtClean="0"/>
              <a:t>v.s</a:t>
            </a:r>
            <a:r>
              <a:rPr kumimoji="1" lang="en-US" altLang="zh-CN" sz="2400" dirty="0" smtClean="0"/>
              <a:t>.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85km</a:t>
            </a:r>
            <a:r>
              <a:rPr kumimoji="1" lang="en-US" altLang="zh-CN" sz="2400" baseline="30000" dirty="0" smtClean="0"/>
              <a:t>2</a:t>
            </a:r>
          </a:p>
          <a:p>
            <a:r>
              <a:rPr kumimoji="1" lang="en-US" altLang="zh-CN" sz="2800" dirty="0" smtClean="0"/>
              <a:t>Dynamic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value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of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different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zones</a:t>
            </a:r>
          </a:p>
          <a:p>
            <a:pPr lvl="1"/>
            <a:r>
              <a:rPr kumimoji="1" lang="en-US" altLang="zh-CN" sz="2400" dirty="0" smtClean="0"/>
              <a:t>Different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zones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have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different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values</a:t>
            </a:r>
          </a:p>
          <a:p>
            <a:pPr lvl="1"/>
            <a:r>
              <a:rPr kumimoji="1" lang="en-US" altLang="zh-CN" sz="2400" dirty="0" smtClean="0"/>
              <a:t>Value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of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a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zone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changes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over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time</a:t>
            </a:r>
          </a:p>
          <a:p>
            <a:r>
              <a:rPr kumimoji="1" lang="en-US" altLang="zh-CN" sz="2800" dirty="0" smtClean="0"/>
              <a:t>Complicated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strategy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space</a:t>
            </a:r>
          </a:p>
          <a:p>
            <a:pPr lvl="1"/>
            <a:r>
              <a:rPr kumimoji="1" lang="en-US" altLang="zh-CN" sz="2400" dirty="0" smtClean="0"/>
              <a:t>Defender</a:t>
            </a:r>
            <a:r>
              <a:rPr kumimoji="1" lang="en-US" altLang="zh-CN" sz="2400" dirty="0" smtClean="0"/>
              <a:t> strategy: time and path to patrol</a:t>
            </a:r>
          </a:p>
          <a:p>
            <a:pPr lvl="1"/>
            <a:r>
              <a:rPr kumimoji="1" lang="en-US" altLang="zh-CN" sz="2400" dirty="0" smtClean="0"/>
              <a:t>Attacker strategy: time and path to get to the target zone, time duration of attack in the target zone</a:t>
            </a:r>
            <a:endParaRPr kumimoji="1" lang="en-US" altLang="zh-CN" sz="2400" dirty="0"/>
          </a:p>
          <a:p>
            <a:r>
              <a:rPr kumimoji="1" lang="en-US" altLang="zh-CN" sz="2800" dirty="0"/>
              <a:t>Strategic</a:t>
            </a:r>
            <a:r>
              <a:rPr kumimoji="1" lang="zh-CN" altLang="en-US" sz="2800" dirty="0"/>
              <a:t> </a:t>
            </a:r>
            <a:r>
              <a:rPr kumimoji="1" lang="en-US" altLang="zh-CN" sz="2800" dirty="0" smtClean="0"/>
              <a:t>attacker</a:t>
            </a:r>
          </a:p>
          <a:p>
            <a:pPr lvl="1"/>
            <a:r>
              <a:rPr kumimoji="1" lang="en-US" altLang="zh-CN" sz="2400" dirty="0" smtClean="0"/>
              <a:t>Observe</a:t>
            </a:r>
            <a:r>
              <a:rPr kumimoji="1" lang="zh-CN" altLang="en-US" sz="2400" dirty="0"/>
              <a:t>,</a:t>
            </a:r>
            <a:r>
              <a:rPr kumimoji="1" lang="en-US" altLang="zh-CN" sz="2400" dirty="0" smtClean="0"/>
              <a:t>analyze,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and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respond</a:t>
            </a:r>
            <a:endParaRPr kumimoji="1" lang="en-US" altLang="zh-CN" sz="2400" dirty="0"/>
          </a:p>
          <a:p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D66B-4B71-9840-8505-1B1E53681DFB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960988" y="169355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7425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Challenges in Patrolling MPA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800" dirty="0" smtClean="0"/>
              <a:t>Limited resources </a:t>
            </a:r>
            <a:r>
              <a:rPr kumimoji="1" lang="en-US" altLang="zh-CN" sz="2800" dirty="0" err="1" smtClean="0"/>
              <a:t>v.s</a:t>
            </a:r>
            <a:r>
              <a:rPr kumimoji="1" lang="en-US" altLang="zh-CN" sz="2800" dirty="0" smtClean="0"/>
              <a:t>. Large open water</a:t>
            </a:r>
          </a:p>
          <a:p>
            <a:pPr lvl="1"/>
            <a:r>
              <a:rPr kumimoji="1" lang="en-US" altLang="zh-CN" sz="2400" dirty="0" smtClean="0"/>
              <a:t>e.g.</a:t>
            </a:r>
            <a:r>
              <a:rPr kumimoji="1" lang="zh-CN" altLang="en-US" sz="2400" dirty="0" smtClean="0"/>
              <a:t>,</a:t>
            </a:r>
            <a:r>
              <a:rPr kumimoji="1" lang="en-US" altLang="zh-CN" sz="2400" dirty="0" err="1" smtClean="0"/>
              <a:t>Yalongwan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MPA,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3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patrol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boats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err="1" smtClean="0"/>
              <a:t>v.s</a:t>
            </a:r>
            <a:r>
              <a:rPr kumimoji="1" lang="en-US" altLang="zh-CN" sz="2400" dirty="0" smtClean="0"/>
              <a:t>.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85km</a:t>
            </a:r>
            <a:r>
              <a:rPr kumimoji="1" lang="en-US" altLang="zh-CN" sz="2400" baseline="30000" dirty="0" smtClean="0"/>
              <a:t>2</a:t>
            </a:r>
          </a:p>
          <a:p>
            <a:r>
              <a:rPr kumimoji="1" lang="en-US" altLang="zh-CN" sz="2800" dirty="0" smtClean="0"/>
              <a:t>Dynamic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value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of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different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zones</a:t>
            </a:r>
          </a:p>
          <a:p>
            <a:pPr lvl="1"/>
            <a:r>
              <a:rPr kumimoji="1" lang="en-US" altLang="zh-CN" sz="2400" dirty="0" smtClean="0"/>
              <a:t>Different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zones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have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different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values</a:t>
            </a:r>
          </a:p>
          <a:p>
            <a:pPr lvl="1"/>
            <a:r>
              <a:rPr kumimoji="1" lang="en-US" altLang="zh-CN" sz="2400" dirty="0" smtClean="0"/>
              <a:t>Value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of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a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zone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changes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over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time</a:t>
            </a:r>
          </a:p>
          <a:p>
            <a:r>
              <a:rPr kumimoji="1" lang="en-US" altLang="zh-CN" sz="2800" dirty="0" smtClean="0"/>
              <a:t>Complicated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strategy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space</a:t>
            </a:r>
          </a:p>
          <a:p>
            <a:pPr lvl="1"/>
            <a:r>
              <a:rPr kumimoji="1" lang="en-US" altLang="zh-CN" sz="2400" dirty="0" smtClean="0"/>
              <a:t>Time</a:t>
            </a:r>
            <a:r>
              <a:rPr kumimoji="1" lang="en-US" altLang="zh-CN" sz="2400" dirty="0"/>
              <a:t>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path,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durations</a:t>
            </a:r>
          </a:p>
          <a:p>
            <a:r>
              <a:rPr kumimoji="1" lang="en-US" altLang="zh-CN" sz="2800" dirty="0"/>
              <a:t>Strategic</a:t>
            </a:r>
            <a:r>
              <a:rPr kumimoji="1" lang="zh-CN" altLang="en-US" sz="2800" dirty="0"/>
              <a:t> </a:t>
            </a:r>
            <a:r>
              <a:rPr kumimoji="1" lang="en-US" altLang="zh-CN" sz="2800" dirty="0" smtClean="0"/>
              <a:t>attacker</a:t>
            </a:r>
          </a:p>
          <a:p>
            <a:pPr lvl="1"/>
            <a:r>
              <a:rPr kumimoji="1" lang="en-US" altLang="zh-CN" sz="2400" dirty="0" smtClean="0"/>
              <a:t>Observe</a:t>
            </a:r>
            <a:r>
              <a:rPr kumimoji="1" lang="zh-CN" altLang="en-US" sz="2400" dirty="0"/>
              <a:t>,</a:t>
            </a:r>
            <a:r>
              <a:rPr kumimoji="1" lang="en-US" altLang="zh-CN" sz="2400" dirty="0" smtClean="0"/>
              <a:t>analyze,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and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respond</a:t>
            </a:r>
            <a:endParaRPr kumimoji="1" lang="en-US" altLang="zh-CN" sz="2400" dirty="0"/>
          </a:p>
          <a:p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D66B-4B71-9840-8505-1B1E53681DFB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960988" y="169355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881580" y="2859960"/>
            <a:ext cx="7388184" cy="13788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b="1" dirty="0" smtClean="0"/>
              <a:t>Problem: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How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to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design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the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most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efficient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patrol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strategy?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651715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Model: MPA graph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81027" y="4791396"/>
            <a:ext cx="2454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30"/>
            <a:r>
              <a:rPr kumimoji="1" lang="en-US" altLang="zh-CN" sz="2000" dirty="0">
                <a:solidFill>
                  <a:srgbClr val="000000"/>
                </a:solidFill>
                <a:latin typeface="Times New Roman"/>
                <a:ea typeface="Times New Roman"/>
              </a:rPr>
              <a:t>Marine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/>
                <a:ea typeface="Times New Roman"/>
              </a:rPr>
              <a:t>protected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/>
                <a:ea typeface="Times New Roman"/>
              </a:rPr>
              <a:t>area</a:t>
            </a:r>
            <a:endParaRPr kumimoji="1" lang="zh-CN" altLang="en-US" sz="20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19933" y="4791396"/>
            <a:ext cx="1350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30"/>
            <a:r>
              <a:rPr kumimoji="1" lang="en-US" altLang="zh-CN" sz="2000" dirty="0">
                <a:solidFill>
                  <a:srgbClr val="000000"/>
                </a:solidFill>
                <a:latin typeface="Times New Roman"/>
                <a:ea typeface="Times New Roman"/>
              </a:rPr>
              <a:t>MPA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/>
                <a:ea typeface="Times New Roman"/>
              </a:rPr>
              <a:t>g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/>
                <a:ea typeface="Times New Roman"/>
              </a:rPr>
              <a:t>raph</a:t>
            </a:r>
            <a:endParaRPr kumimoji="1" lang="zh-CN" altLang="en-US" sz="20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pic>
        <p:nvPicPr>
          <p:cNvPr id="4" name="图片 3" descr="images-2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06" y="2017827"/>
            <a:ext cx="3402754" cy="2717669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1716190" y="2280833"/>
            <a:ext cx="743186" cy="874915"/>
          </a:xfrm>
          <a:prstGeom prst="ellipse">
            <a:avLst/>
          </a:prstGeom>
          <a:solidFill>
            <a:schemeClr val="lt1">
              <a:alpha val="0"/>
            </a:schemeClr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30"/>
            <a:r>
              <a:rPr kumimoji="1"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endParaRPr kumimoji="1" lang="zh-CN" altLang="en-US" sz="24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973004" y="3446833"/>
            <a:ext cx="743186" cy="874915"/>
          </a:xfrm>
          <a:prstGeom prst="ellipse">
            <a:avLst/>
          </a:prstGeom>
          <a:solidFill>
            <a:schemeClr val="lt1">
              <a:alpha val="0"/>
            </a:schemeClr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30"/>
            <a:r>
              <a:rPr kumimoji="1"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b</a:t>
            </a:r>
            <a:endParaRPr kumimoji="1" lang="zh-CN" altLang="en-US" sz="24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2680958" y="3572200"/>
            <a:ext cx="743186" cy="874915"/>
          </a:xfrm>
          <a:prstGeom prst="ellipse">
            <a:avLst/>
          </a:prstGeom>
          <a:solidFill>
            <a:schemeClr val="lt1">
              <a:alpha val="0"/>
            </a:schemeClr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30"/>
            <a:r>
              <a:rPr kumimoji="1"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endParaRPr kumimoji="1" lang="zh-CN" altLang="en-US" sz="24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4367567" y="2654875"/>
            <a:ext cx="559426" cy="627567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30"/>
            <a:endParaRPr kumimoji="1" lang="zh-CN" altLang="en-US" sz="2400" dirty="0">
              <a:solidFill>
                <a:srgbClr val="FFFFFF"/>
              </a:solidFill>
              <a:latin typeface="Times New Roman"/>
              <a:ea typeface="Times New Roman"/>
            </a:endParaRPr>
          </a:p>
        </p:txBody>
      </p:sp>
      <p:cxnSp>
        <p:nvCxnSpPr>
          <p:cNvPr id="11" name="直线连接符 10"/>
          <p:cNvCxnSpPr/>
          <p:nvPr/>
        </p:nvCxnSpPr>
        <p:spPr>
          <a:xfrm>
            <a:off x="532606" y="2017825"/>
            <a:ext cx="1613548" cy="170514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 flipV="1">
            <a:off x="2126774" y="3722974"/>
            <a:ext cx="19383" cy="93943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 flipH="1">
            <a:off x="2108629" y="2017825"/>
            <a:ext cx="1826732" cy="170514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>
            <a:stCxn id="17" idx="5"/>
            <a:endCxn id="19" idx="0"/>
          </p:cNvCxnSpPr>
          <p:nvPr/>
        </p:nvCxnSpPr>
        <p:spPr>
          <a:xfrm>
            <a:off x="6915770" y="2472815"/>
            <a:ext cx="826735" cy="1477004"/>
          </a:xfrm>
          <a:prstGeom prst="line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" name="直线连接符 14"/>
          <p:cNvCxnSpPr>
            <a:stCxn id="17" idx="3"/>
          </p:cNvCxnSpPr>
          <p:nvPr/>
        </p:nvCxnSpPr>
        <p:spPr>
          <a:xfrm flipH="1">
            <a:off x="5610041" y="2472815"/>
            <a:ext cx="780217" cy="1477004"/>
          </a:xfrm>
          <a:prstGeom prst="line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" name="直线连接符 15"/>
          <p:cNvCxnSpPr>
            <a:endCxn id="19" idx="2"/>
          </p:cNvCxnSpPr>
          <p:nvPr/>
        </p:nvCxnSpPr>
        <p:spPr>
          <a:xfrm flipV="1">
            <a:off x="5945727" y="4387277"/>
            <a:ext cx="1425182" cy="9659"/>
          </a:xfrm>
          <a:prstGeom prst="line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" name="椭圆 16"/>
          <p:cNvSpPr/>
          <p:nvPr/>
        </p:nvSpPr>
        <p:spPr>
          <a:xfrm>
            <a:off x="6281418" y="1726029"/>
            <a:ext cx="743186" cy="874915"/>
          </a:xfrm>
          <a:prstGeom prst="ellipse">
            <a:avLst/>
          </a:prstGeom>
          <a:solidFill>
            <a:schemeClr val="lt1">
              <a:alpha val="0"/>
            </a:schemeClr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30"/>
            <a:r>
              <a:rPr kumimoji="1"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endParaRPr kumimoji="1" lang="zh-CN" altLang="en-US" sz="24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5222870" y="3948660"/>
            <a:ext cx="743186" cy="874915"/>
          </a:xfrm>
          <a:prstGeom prst="ellipse">
            <a:avLst/>
          </a:prstGeom>
          <a:solidFill>
            <a:schemeClr val="lt1">
              <a:alpha val="0"/>
            </a:schemeClr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30"/>
            <a:r>
              <a:rPr kumimoji="1"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b</a:t>
            </a:r>
            <a:endParaRPr kumimoji="1" lang="zh-CN" altLang="en-US" sz="24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370909" y="3949820"/>
            <a:ext cx="743186" cy="874915"/>
          </a:xfrm>
          <a:prstGeom prst="ellipse">
            <a:avLst/>
          </a:prstGeom>
          <a:solidFill>
            <a:schemeClr val="lt1">
              <a:alpha val="0"/>
            </a:schemeClr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30"/>
            <a:r>
              <a:rPr kumimoji="1"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endParaRPr kumimoji="1" lang="zh-CN" altLang="en-US" sz="24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5490019"/>
            <a:ext cx="9144000" cy="1367981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130" lvl="1" algn="ctr" defTabSz="457130"/>
            <a:r>
              <a:rPr lang="en-US" altLang="zh-CN" sz="2800" dirty="0">
                <a:solidFill>
                  <a:srgbClr val="FFFFFF"/>
                </a:solidFill>
                <a:latin typeface="Times New Roman"/>
                <a:ea typeface="Times New Roman"/>
              </a:rPr>
              <a:t>Each</a:t>
            </a:r>
            <a:r>
              <a:rPr lang="zh-CN" altLang="en-US" sz="2800" dirty="0">
                <a:solidFill>
                  <a:srgbClr val="FFFFFF"/>
                </a:solidFill>
                <a:latin typeface="Times New Roman"/>
                <a:ea typeface="Times New Roman"/>
              </a:rPr>
              <a:t> </a:t>
            </a:r>
            <a:r>
              <a:rPr lang="en-US" altLang="zh-CN" sz="2800" dirty="0">
                <a:solidFill>
                  <a:srgbClr val="FFFFFF"/>
                </a:solidFill>
                <a:latin typeface="Times New Roman"/>
                <a:ea typeface="Times New Roman"/>
              </a:rPr>
              <a:t>node</a:t>
            </a:r>
            <a:r>
              <a:rPr lang="zh-CN" altLang="en-US" sz="2800" dirty="0">
                <a:solidFill>
                  <a:srgbClr val="FFFFFF"/>
                </a:solidFill>
                <a:latin typeface="Times New Roman"/>
                <a:ea typeface="Times New Roman"/>
              </a:rPr>
              <a:t> </a:t>
            </a:r>
            <a:r>
              <a:rPr lang="en-US" altLang="zh-CN" sz="2800" dirty="0">
                <a:solidFill>
                  <a:srgbClr val="FFFFFF"/>
                </a:solidFill>
                <a:latin typeface="Times New Roman"/>
                <a:ea typeface="Times New Roman"/>
              </a:rPr>
              <a:t>in</a:t>
            </a:r>
            <a:r>
              <a:rPr lang="zh-CN" altLang="en-US" sz="2800" dirty="0">
                <a:solidFill>
                  <a:srgbClr val="FFFFFF"/>
                </a:solidFill>
                <a:latin typeface="Times New Roman"/>
                <a:ea typeface="Times New Roman"/>
              </a:rPr>
              <a:t> </a:t>
            </a:r>
            <a:r>
              <a:rPr lang="en-US" altLang="zh-CN" sz="2800" dirty="0">
                <a:solidFill>
                  <a:srgbClr val="FFFFFF"/>
                </a:solidFill>
                <a:latin typeface="Times New Roman"/>
                <a:ea typeface="Times New Roman"/>
              </a:rPr>
              <a:t>the</a:t>
            </a:r>
            <a:r>
              <a:rPr lang="zh-CN" altLang="en-US" sz="2800" dirty="0">
                <a:solidFill>
                  <a:srgbClr val="FFFFFF"/>
                </a:solidFill>
                <a:latin typeface="Times New Roman"/>
                <a:ea typeface="Times New Roman"/>
              </a:rPr>
              <a:t> </a:t>
            </a:r>
            <a:r>
              <a:rPr lang="en-US" altLang="zh-CN" sz="2800" dirty="0">
                <a:solidFill>
                  <a:srgbClr val="FFFFFF"/>
                </a:solidFill>
                <a:latin typeface="Times New Roman"/>
                <a:ea typeface="Times New Roman"/>
              </a:rPr>
              <a:t>MPA</a:t>
            </a:r>
            <a:r>
              <a:rPr lang="zh-CN" altLang="en-US" sz="2800" dirty="0">
                <a:solidFill>
                  <a:srgbClr val="FFFFFF"/>
                </a:solidFill>
                <a:latin typeface="Times New Roman"/>
                <a:ea typeface="Times New Roman"/>
              </a:rPr>
              <a:t> </a:t>
            </a:r>
            <a:r>
              <a:rPr lang="en-US" altLang="zh-CN" sz="2800" dirty="0">
                <a:solidFill>
                  <a:srgbClr val="FFFFFF"/>
                </a:solidFill>
                <a:latin typeface="Times New Roman"/>
                <a:ea typeface="Times New Roman"/>
              </a:rPr>
              <a:t>is</a:t>
            </a:r>
            <a:r>
              <a:rPr lang="zh-CN" altLang="en-US" sz="2800" dirty="0">
                <a:solidFill>
                  <a:srgbClr val="FFFFFF"/>
                </a:solidFill>
                <a:latin typeface="Times New Roman"/>
                <a:ea typeface="Times New Roman"/>
              </a:rPr>
              <a:t> </a:t>
            </a:r>
            <a:r>
              <a:rPr lang="en-US" altLang="zh-CN" sz="2800" dirty="0">
                <a:solidFill>
                  <a:srgbClr val="FFFFFF"/>
                </a:solidFill>
                <a:latin typeface="Times New Roman"/>
                <a:ea typeface="Times New Roman"/>
              </a:rPr>
              <a:t>a</a:t>
            </a:r>
            <a:r>
              <a:rPr lang="zh-CN" altLang="en-US" sz="2800" dirty="0">
                <a:solidFill>
                  <a:srgbClr val="FFFFFF"/>
                </a:solidFill>
                <a:latin typeface="Times New Roman"/>
                <a:ea typeface="Times New Roman"/>
              </a:rPr>
              <a:t> </a:t>
            </a:r>
            <a:r>
              <a:rPr lang="en-US" altLang="zh-CN" sz="2800" dirty="0">
                <a:solidFill>
                  <a:srgbClr val="FFFFFF"/>
                </a:solidFill>
                <a:latin typeface="Times New Roman"/>
                <a:ea typeface="Times New Roman"/>
              </a:rPr>
              <a:t>potential</a:t>
            </a:r>
            <a:r>
              <a:rPr lang="zh-CN" altLang="en-US" sz="2800" dirty="0">
                <a:solidFill>
                  <a:srgbClr val="FFFFFF"/>
                </a:solidFill>
                <a:latin typeface="Times New Roman"/>
                <a:ea typeface="Times New Roman"/>
              </a:rPr>
              <a:t> </a:t>
            </a:r>
            <a:r>
              <a:rPr lang="en-US" altLang="zh-CN" sz="2800" dirty="0">
                <a:solidFill>
                  <a:srgbClr val="FFFFFF"/>
                </a:solidFill>
                <a:latin typeface="Times New Roman"/>
                <a:ea typeface="Times New Roman"/>
              </a:rPr>
              <a:t>attack</a:t>
            </a:r>
            <a:r>
              <a:rPr lang="zh-CN" altLang="en-US" sz="2800" dirty="0">
                <a:solidFill>
                  <a:srgbClr val="FFFFFF"/>
                </a:solidFill>
                <a:latin typeface="Times New Roman"/>
                <a:ea typeface="Times New Roman"/>
              </a:rPr>
              <a:t> </a:t>
            </a:r>
            <a:r>
              <a:rPr lang="en-US" altLang="zh-CN" sz="2800" dirty="0">
                <a:solidFill>
                  <a:srgbClr val="FFFFFF"/>
                </a:solidFill>
                <a:latin typeface="Times New Roman"/>
                <a:ea typeface="Times New Roman"/>
              </a:rPr>
              <a:t>target</a:t>
            </a:r>
            <a:endParaRPr lang="en-US" altLang="zh-CN" sz="2000" dirty="0">
              <a:solidFill>
                <a:srgbClr val="FFFFFF"/>
              </a:solidFill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4383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Model: Transition graph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7370912" y="6384965"/>
            <a:ext cx="1773091" cy="463527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57200" y="1580446"/>
            <a:ext cx="8229600" cy="6278033"/>
          </a:xfrm>
          <a:prstGeom prst="rect">
            <a:avLst/>
          </a:prstGeom>
        </p:spPr>
        <p:txBody>
          <a:bodyPr/>
          <a:lstStyle>
            <a:lvl1pPr marL="228564" indent="-228564" algn="l" defTabSz="9142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698" indent="-228564" algn="l" defTabSz="9142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30" indent="-228564" algn="l" defTabSz="9142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960" indent="-228564" algn="l" defTabSz="9142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93" indent="-228564" algn="l" defTabSz="9142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222" indent="-228564" algn="l" defTabSz="9142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356" indent="-228564" algn="l" defTabSz="9142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487" indent="-228564" algn="l" defTabSz="9142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18" indent="-228564" algn="l" defTabSz="9142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CN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Time: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 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&lt;8am,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9am,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10am&gt;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;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Travel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time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between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zones: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1hour</a:t>
            </a:r>
          </a:p>
          <a:p>
            <a:endParaRPr kumimoji="1" lang="zh-CN" altLang="en-US" sz="20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grpSp>
        <p:nvGrpSpPr>
          <p:cNvPr id="43" name="组 42"/>
          <p:cNvGrpSpPr/>
          <p:nvPr/>
        </p:nvGrpSpPr>
        <p:grpSpPr>
          <a:xfrm>
            <a:off x="4480379" y="2506724"/>
            <a:ext cx="3729389" cy="2168209"/>
            <a:chOff x="3249562" y="3110371"/>
            <a:chExt cx="5853634" cy="2916325"/>
          </a:xfrm>
        </p:grpSpPr>
        <p:sp>
          <p:nvSpPr>
            <p:cNvPr id="6" name="椭圆 5"/>
            <p:cNvSpPr/>
            <p:nvPr/>
          </p:nvSpPr>
          <p:spPr>
            <a:xfrm>
              <a:off x="3249562" y="3110371"/>
              <a:ext cx="1342188" cy="694757"/>
            </a:xfrm>
            <a:prstGeom prst="ellipse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30"/>
              <a:r>
                <a:rPr kumimoji="1" lang="en-US" altLang="zh-CN" sz="2000" dirty="0">
                  <a:solidFill>
                    <a:srgbClr val="000000"/>
                  </a:solidFill>
                  <a:latin typeface="Times New Roman"/>
                  <a:ea typeface="Times New Roman"/>
                </a:rPr>
                <a:t>a,8</a:t>
              </a:r>
              <a:endParaRPr kumimoji="1" lang="zh-CN" altLang="en-US" sz="2000" dirty="0">
                <a:solidFill>
                  <a:srgbClr val="000000"/>
                </a:solidFill>
                <a:latin typeface="Times New Roman"/>
                <a:ea typeface="Times New Roman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5555111" y="3120288"/>
              <a:ext cx="1246773" cy="684840"/>
            </a:xfrm>
            <a:prstGeom prst="ellipse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30"/>
              <a:r>
                <a:rPr kumimoji="1" lang="en-US" altLang="zh-CN" sz="2000" dirty="0">
                  <a:solidFill>
                    <a:srgbClr val="000000"/>
                  </a:solidFill>
                  <a:latin typeface="Times New Roman"/>
                  <a:ea typeface="Times New Roman"/>
                </a:rPr>
                <a:t>a,9</a:t>
              </a:r>
              <a:endParaRPr kumimoji="1" lang="zh-CN" altLang="en-US" sz="2000" dirty="0">
                <a:solidFill>
                  <a:srgbClr val="000000"/>
                </a:solidFill>
                <a:latin typeface="Times New Roman"/>
                <a:ea typeface="Times New Roman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7535334" y="3120288"/>
              <a:ext cx="1567862" cy="684840"/>
            </a:xfrm>
            <a:prstGeom prst="ellipse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30"/>
              <a:r>
                <a:rPr kumimoji="1" lang="en-US" altLang="zh-CN" sz="2000" dirty="0">
                  <a:solidFill>
                    <a:srgbClr val="000000"/>
                  </a:solidFill>
                  <a:latin typeface="Times New Roman"/>
                  <a:ea typeface="Times New Roman"/>
                </a:rPr>
                <a:t>a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/>
                  <a:ea typeface="Times New Roman"/>
                </a:rPr>
                <a:t>,</a:t>
              </a:r>
              <a:r>
                <a:rPr kumimoji="1" lang="zh-CN" altLang="zh-CN" sz="2000" dirty="0">
                  <a:solidFill>
                    <a:srgbClr val="000000"/>
                  </a:solidFill>
                  <a:latin typeface="Times New Roman"/>
                  <a:ea typeface="Times New Roman"/>
                </a:rPr>
                <a:t>1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/>
                  <a:ea typeface="Times New Roman"/>
                </a:rPr>
                <a:t>0</a:t>
              </a:r>
              <a:endParaRPr kumimoji="1" lang="zh-CN" altLang="en-US" sz="2000" dirty="0">
                <a:solidFill>
                  <a:srgbClr val="000000"/>
                </a:solidFill>
                <a:latin typeface="Times New Roman"/>
                <a:ea typeface="Times New Roman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249562" y="4253984"/>
              <a:ext cx="1246773" cy="684840"/>
            </a:xfrm>
            <a:prstGeom prst="ellipse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30"/>
              <a:r>
                <a:rPr kumimoji="1" lang="en-US" altLang="zh-CN" sz="2000" dirty="0">
                  <a:solidFill>
                    <a:srgbClr val="000000"/>
                  </a:solidFill>
                  <a:latin typeface="Times New Roman"/>
                  <a:ea typeface="Times New Roman"/>
                </a:rPr>
                <a:t>b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/>
                  <a:ea typeface="Times New Roman"/>
                </a:rPr>
                <a:t>,8</a:t>
              </a:r>
              <a:endParaRPr kumimoji="1" lang="zh-CN" altLang="en-US" sz="2000" dirty="0">
                <a:solidFill>
                  <a:srgbClr val="000000"/>
                </a:solidFill>
                <a:latin typeface="Times New Roman"/>
                <a:ea typeface="Times New Roman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5555111" y="4237586"/>
              <a:ext cx="1246773" cy="684840"/>
            </a:xfrm>
            <a:prstGeom prst="ellipse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30"/>
              <a:r>
                <a:rPr kumimoji="1" lang="en-US" altLang="zh-CN" sz="2000" dirty="0">
                  <a:solidFill>
                    <a:srgbClr val="000000"/>
                  </a:solidFill>
                  <a:latin typeface="Times New Roman"/>
                  <a:ea typeface="Times New Roman"/>
                </a:rPr>
                <a:t>b,</a:t>
              </a:r>
              <a:r>
                <a:rPr kumimoji="1" lang="zh-CN" altLang="zh-CN" sz="2000" dirty="0">
                  <a:solidFill>
                    <a:srgbClr val="000000"/>
                  </a:solidFill>
                  <a:latin typeface="Times New Roman"/>
                  <a:ea typeface="Times New Roman"/>
                </a:rPr>
                <a:t>9</a:t>
              </a:r>
              <a:endParaRPr kumimoji="1" lang="zh-CN" altLang="en-US" sz="2000" dirty="0">
                <a:solidFill>
                  <a:srgbClr val="000000"/>
                </a:solidFill>
                <a:latin typeface="Times New Roman"/>
                <a:ea typeface="Times New Roman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7535334" y="4237586"/>
              <a:ext cx="1567861" cy="584547"/>
            </a:xfrm>
            <a:prstGeom prst="ellipse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30"/>
              <a:r>
                <a:rPr kumimoji="1" lang="en-US" altLang="zh-CN" sz="2000" dirty="0">
                  <a:solidFill>
                    <a:srgbClr val="000000"/>
                  </a:solidFill>
                  <a:latin typeface="Times New Roman"/>
                  <a:ea typeface="Times New Roman"/>
                </a:rPr>
                <a:t>b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/>
                  <a:ea typeface="Times New Roman"/>
                </a:rPr>
                <a:t>,</a:t>
              </a:r>
              <a:r>
                <a:rPr kumimoji="1" lang="zh-CN" altLang="zh-CN" sz="2000" dirty="0">
                  <a:solidFill>
                    <a:srgbClr val="000000"/>
                  </a:solidFill>
                  <a:latin typeface="Times New Roman"/>
                  <a:ea typeface="Times New Roman"/>
                </a:rPr>
                <a:t>1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/>
                  <a:ea typeface="Times New Roman"/>
                </a:rPr>
                <a:t>0</a:t>
              </a:r>
              <a:endParaRPr kumimoji="1" lang="zh-CN" altLang="en-US" sz="2000" dirty="0">
                <a:solidFill>
                  <a:srgbClr val="000000"/>
                </a:solidFill>
                <a:latin typeface="Times New Roman"/>
                <a:ea typeface="Times New Roman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249562" y="5331939"/>
              <a:ext cx="1246773" cy="684840"/>
            </a:xfrm>
            <a:prstGeom prst="ellipse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30"/>
              <a:r>
                <a:rPr kumimoji="1" lang="en-US" altLang="zh-CN" sz="2000" dirty="0">
                  <a:solidFill>
                    <a:srgbClr val="000000"/>
                  </a:solidFill>
                  <a:latin typeface="Times New Roman"/>
                  <a:ea typeface="Times New Roman"/>
                </a:rPr>
                <a:t>c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/>
                  <a:ea typeface="Times New Roman"/>
                </a:rPr>
                <a:t>,8</a:t>
              </a:r>
              <a:endParaRPr kumimoji="1" lang="zh-CN" altLang="en-US" sz="2000" dirty="0">
                <a:solidFill>
                  <a:srgbClr val="000000"/>
                </a:solidFill>
                <a:latin typeface="Times New Roman"/>
                <a:ea typeface="Times New Roman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5555112" y="5341856"/>
              <a:ext cx="1246772" cy="684840"/>
            </a:xfrm>
            <a:prstGeom prst="ellipse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30"/>
              <a:r>
                <a:rPr kumimoji="1" lang="en-US" altLang="zh-CN" sz="2000" dirty="0">
                  <a:solidFill>
                    <a:srgbClr val="000000"/>
                  </a:solidFill>
                  <a:latin typeface="Times New Roman"/>
                  <a:ea typeface="Times New Roman"/>
                </a:rPr>
                <a:t>c,</a:t>
              </a:r>
              <a:r>
                <a:rPr kumimoji="1" lang="zh-CN" altLang="zh-CN" sz="2000" dirty="0">
                  <a:solidFill>
                    <a:srgbClr val="000000"/>
                  </a:solidFill>
                  <a:latin typeface="Times New Roman"/>
                  <a:ea typeface="Times New Roman"/>
                </a:rPr>
                <a:t>9</a:t>
              </a:r>
              <a:endParaRPr kumimoji="1" lang="zh-CN" altLang="en-US" sz="2000" dirty="0">
                <a:solidFill>
                  <a:srgbClr val="000000"/>
                </a:solidFill>
                <a:latin typeface="Times New Roman"/>
                <a:ea typeface="Times New Roman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7535334" y="5341856"/>
              <a:ext cx="1567861" cy="684840"/>
            </a:xfrm>
            <a:prstGeom prst="ellipse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30"/>
              <a:r>
                <a:rPr kumimoji="1" lang="en-US" altLang="zh-CN" sz="2000" dirty="0">
                  <a:solidFill>
                    <a:srgbClr val="000000"/>
                  </a:solidFill>
                  <a:latin typeface="Times New Roman"/>
                  <a:ea typeface="Times New Roman"/>
                </a:rPr>
                <a:t>c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/>
                  <a:ea typeface="Times New Roman"/>
                </a:rPr>
                <a:t>,</a:t>
              </a:r>
              <a:r>
                <a:rPr kumimoji="1" lang="zh-CN" altLang="zh-CN" sz="2000" dirty="0">
                  <a:solidFill>
                    <a:srgbClr val="000000"/>
                  </a:solidFill>
                  <a:latin typeface="Times New Roman"/>
                  <a:ea typeface="Times New Roman"/>
                </a:rPr>
                <a:t>1</a:t>
              </a:r>
              <a:r>
                <a:rPr kumimoji="1" lang="en-US" altLang="zh-CN" sz="2000" dirty="0">
                  <a:solidFill>
                    <a:srgbClr val="000000"/>
                  </a:solidFill>
                  <a:latin typeface="Times New Roman"/>
                  <a:ea typeface="Times New Roman"/>
                </a:rPr>
                <a:t>0</a:t>
              </a:r>
              <a:endParaRPr kumimoji="1" lang="zh-CN" altLang="en-US" sz="2000" dirty="0">
                <a:solidFill>
                  <a:srgbClr val="000000"/>
                </a:solidFill>
                <a:latin typeface="Times New Roman"/>
                <a:ea typeface="Times New Roman"/>
              </a:endParaRPr>
            </a:p>
          </p:txBody>
        </p:sp>
        <p:cxnSp>
          <p:nvCxnSpPr>
            <p:cNvPr id="15" name="直线箭头连接符 14"/>
            <p:cNvCxnSpPr>
              <a:stCxn id="6" idx="6"/>
              <a:endCxn id="10" idx="2"/>
            </p:cNvCxnSpPr>
            <p:nvPr/>
          </p:nvCxnSpPr>
          <p:spPr>
            <a:xfrm>
              <a:off x="4591750" y="3457750"/>
              <a:ext cx="963362" cy="1122257"/>
            </a:xfrm>
            <a:prstGeom prst="straightConnector1">
              <a:avLst/>
            </a:prstGeom>
            <a:ln w="12700" cmpd="sng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6" name="直线箭头连接符 15"/>
            <p:cNvCxnSpPr>
              <a:stCxn id="7" idx="6"/>
              <a:endCxn id="11" idx="1"/>
            </p:cNvCxnSpPr>
            <p:nvPr/>
          </p:nvCxnSpPr>
          <p:spPr>
            <a:xfrm>
              <a:off x="6801884" y="3462708"/>
              <a:ext cx="963058" cy="860483"/>
            </a:xfrm>
            <a:prstGeom prst="straightConnector1">
              <a:avLst/>
            </a:prstGeom>
            <a:ln w="12700" cmpd="sng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7" name="直线箭头连接符 16"/>
            <p:cNvCxnSpPr>
              <a:stCxn id="9" idx="6"/>
              <a:endCxn id="13" idx="2"/>
            </p:cNvCxnSpPr>
            <p:nvPr/>
          </p:nvCxnSpPr>
          <p:spPr>
            <a:xfrm>
              <a:off x="4496335" y="4596404"/>
              <a:ext cx="1058776" cy="1087872"/>
            </a:xfrm>
            <a:prstGeom prst="straightConnector1">
              <a:avLst/>
            </a:prstGeom>
            <a:ln w="12700" cmpd="sng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8" name="直线箭头连接符 17"/>
            <p:cNvCxnSpPr>
              <a:stCxn id="10" idx="5"/>
              <a:endCxn id="14" idx="2"/>
            </p:cNvCxnSpPr>
            <p:nvPr/>
          </p:nvCxnSpPr>
          <p:spPr>
            <a:xfrm>
              <a:off x="6619298" y="4822134"/>
              <a:ext cx="916036" cy="862142"/>
            </a:xfrm>
            <a:prstGeom prst="straightConnector1">
              <a:avLst/>
            </a:prstGeom>
            <a:ln w="12700" cmpd="sng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9" name="直线箭头连接符 18"/>
            <p:cNvCxnSpPr>
              <a:stCxn id="6" idx="6"/>
              <a:endCxn id="13" idx="1"/>
            </p:cNvCxnSpPr>
            <p:nvPr/>
          </p:nvCxnSpPr>
          <p:spPr>
            <a:xfrm>
              <a:off x="4591750" y="3457750"/>
              <a:ext cx="1145946" cy="1984400"/>
            </a:xfrm>
            <a:prstGeom prst="straightConnector1">
              <a:avLst/>
            </a:prstGeom>
            <a:ln w="12700" cmpd="sng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0" name="直线箭头连接符 19"/>
            <p:cNvCxnSpPr>
              <a:stCxn id="7" idx="5"/>
              <a:endCxn id="14" idx="1"/>
            </p:cNvCxnSpPr>
            <p:nvPr/>
          </p:nvCxnSpPr>
          <p:spPr>
            <a:xfrm>
              <a:off x="6619298" y="3704836"/>
              <a:ext cx="1145644" cy="1737312"/>
            </a:xfrm>
            <a:prstGeom prst="straightConnector1">
              <a:avLst/>
            </a:prstGeom>
            <a:ln w="12700" cmpd="sng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1" name="直线箭头连接符 20"/>
            <p:cNvCxnSpPr>
              <a:stCxn id="9" idx="6"/>
              <a:endCxn id="7" idx="2"/>
            </p:cNvCxnSpPr>
            <p:nvPr/>
          </p:nvCxnSpPr>
          <p:spPr>
            <a:xfrm flipV="1">
              <a:off x="4496335" y="3462708"/>
              <a:ext cx="1058776" cy="1133696"/>
            </a:xfrm>
            <a:prstGeom prst="straightConnector1">
              <a:avLst/>
            </a:prstGeom>
            <a:ln w="12700" cmpd="sng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2" name="直线箭头连接符 21"/>
            <p:cNvCxnSpPr>
              <a:stCxn id="10" idx="7"/>
              <a:endCxn id="8" idx="2"/>
            </p:cNvCxnSpPr>
            <p:nvPr/>
          </p:nvCxnSpPr>
          <p:spPr>
            <a:xfrm flipV="1">
              <a:off x="6619298" y="3462708"/>
              <a:ext cx="916036" cy="875170"/>
            </a:xfrm>
            <a:prstGeom prst="straightConnector1">
              <a:avLst/>
            </a:prstGeom>
            <a:ln w="12700" cmpd="sng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3" name="直线箭头连接符 22"/>
            <p:cNvCxnSpPr>
              <a:stCxn id="12" idx="6"/>
              <a:endCxn id="7" idx="3"/>
            </p:cNvCxnSpPr>
            <p:nvPr/>
          </p:nvCxnSpPr>
          <p:spPr>
            <a:xfrm flipV="1">
              <a:off x="4496335" y="3704835"/>
              <a:ext cx="1241362" cy="1969524"/>
            </a:xfrm>
            <a:prstGeom prst="straightConnector1">
              <a:avLst/>
            </a:prstGeom>
            <a:ln w="12700" cmpd="sng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4" name="直线箭头连接符 23"/>
            <p:cNvCxnSpPr>
              <a:stCxn id="13" idx="7"/>
              <a:endCxn id="8" idx="3"/>
            </p:cNvCxnSpPr>
            <p:nvPr/>
          </p:nvCxnSpPr>
          <p:spPr>
            <a:xfrm flipV="1">
              <a:off x="6619298" y="3704836"/>
              <a:ext cx="1145644" cy="1737312"/>
            </a:xfrm>
            <a:prstGeom prst="straightConnector1">
              <a:avLst/>
            </a:prstGeom>
            <a:ln w="12700" cmpd="sng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5" name="直线箭头连接符 24"/>
            <p:cNvCxnSpPr>
              <a:stCxn id="12" idx="6"/>
              <a:endCxn id="10" idx="3"/>
            </p:cNvCxnSpPr>
            <p:nvPr/>
          </p:nvCxnSpPr>
          <p:spPr>
            <a:xfrm flipV="1">
              <a:off x="4496335" y="4822133"/>
              <a:ext cx="1241362" cy="852226"/>
            </a:xfrm>
            <a:prstGeom prst="straightConnector1">
              <a:avLst/>
            </a:prstGeom>
            <a:ln w="12700" cmpd="sng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6" name="直线箭头连接符 25"/>
            <p:cNvCxnSpPr>
              <a:endCxn id="11" idx="3"/>
            </p:cNvCxnSpPr>
            <p:nvPr/>
          </p:nvCxnSpPr>
          <p:spPr>
            <a:xfrm flipV="1">
              <a:off x="6801884" y="4736528"/>
              <a:ext cx="963058" cy="937832"/>
            </a:xfrm>
            <a:prstGeom prst="straightConnector1">
              <a:avLst/>
            </a:prstGeom>
            <a:ln w="12700" cmpd="sng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7" name="直线箭头连接符 26"/>
            <p:cNvCxnSpPr>
              <a:stCxn id="6" idx="7"/>
              <a:endCxn id="7" idx="1"/>
            </p:cNvCxnSpPr>
            <p:nvPr/>
          </p:nvCxnSpPr>
          <p:spPr>
            <a:xfrm>
              <a:off x="4395191" y="3212115"/>
              <a:ext cx="1342505" cy="8467"/>
            </a:xfrm>
            <a:prstGeom prst="straightConnector1">
              <a:avLst/>
            </a:prstGeom>
            <a:ln w="12700" cmpd="sng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8" name="直线箭头连接符 27"/>
            <p:cNvCxnSpPr>
              <a:stCxn id="7" idx="7"/>
              <a:endCxn id="8" idx="1"/>
            </p:cNvCxnSpPr>
            <p:nvPr/>
          </p:nvCxnSpPr>
          <p:spPr>
            <a:xfrm>
              <a:off x="6619298" y="3220580"/>
              <a:ext cx="1145644" cy="0"/>
            </a:xfrm>
            <a:prstGeom prst="straightConnector1">
              <a:avLst/>
            </a:prstGeom>
            <a:ln w="12700" cmpd="sng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9" name="直线箭头连接符 28"/>
            <p:cNvCxnSpPr>
              <a:stCxn id="9" idx="6"/>
              <a:endCxn id="10" idx="2"/>
            </p:cNvCxnSpPr>
            <p:nvPr/>
          </p:nvCxnSpPr>
          <p:spPr>
            <a:xfrm flipV="1">
              <a:off x="4496335" y="4580006"/>
              <a:ext cx="1058776" cy="16398"/>
            </a:xfrm>
            <a:prstGeom prst="straightConnector1">
              <a:avLst/>
            </a:prstGeom>
            <a:ln w="12700" cmpd="sng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0" name="直线箭头连接符 29"/>
            <p:cNvCxnSpPr>
              <a:stCxn id="10" idx="6"/>
              <a:endCxn id="11" idx="2"/>
            </p:cNvCxnSpPr>
            <p:nvPr/>
          </p:nvCxnSpPr>
          <p:spPr>
            <a:xfrm flipV="1">
              <a:off x="6801884" y="4529860"/>
              <a:ext cx="733450" cy="50146"/>
            </a:xfrm>
            <a:prstGeom prst="straightConnector1">
              <a:avLst/>
            </a:prstGeom>
            <a:ln w="12700" cmpd="sng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1" name="直线箭头连接符 30"/>
            <p:cNvCxnSpPr>
              <a:stCxn id="12" idx="5"/>
              <a:endCxn id="13" idx="3"/>
            </p:cNvCxnSpPr>
            <p:nvPr/>
          </p:nvCxnSpPr>
          <p:spPr>
            <a:xfrm>
              <a:off x="4313749" y="5916486"/>
              <a:ext cx="1423948" cy="9917"/>
            </a:xfrm>
            <a:prstGeom prst="straightConnector1">
              <a:avLst/>
            </a:prstGeom>
            <a:ln w="12700" cmpd="sng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2" name="直线箭头连接符 31"/>
            <p:cNvCxnSpPr>
              <a:stCxn id="13" idx="5"/>
              <a:endCxn id="14" idx="3"/>
            </p:cNvCxnSpPr>
            <p:nvPr/>
          </p:nvCxnSpPr>
          <p:spPr>
            <a:xfrm>
              <a:off x="6619298" y="5926404"/>
              <a:ext cx="1145644" cy="0"/>
            </a:xfrm>
            <a:prstGeom prst="straightConnector1">
              <a:avLst/>
            </a:prstGeom>
            <a:ln w="12700" cmpd="sng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34" name="文本框 33"/>
          <p:cNvSpPr txBox="1"/>
          <p:nvPr/>
        </p:nvSpPr>
        <p:spPr>
          <a:xfrm>
            <a:off x="663103" y="4862971"/>
            <a:ext cx="1350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30"/>
            <a:r>
              <a:rPr kumimoji="1" lang="en-US" altLang="zh-CN" sz="2000" dirty="0">
                <a:solidFill>
                  <a:srgbClr val="000000"/>
                </a:solidFill>
                <a:latin typeface="Times New Roman"/>
                <a:ea typeface="Times New Roman"/>
              </a:rPr>
              <a:t>MPA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/>
                <a:ea typeface="Times New Roman"/>
              </a:rPr>
              <a:t>g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/>
                <a:ea typeface="Times New Roman"/>
              </a:rPr>
              <a:t>raph</a:t>
            </a:r>
            <a:endParaRPr kumimoji="1" lang="zh-CN" altLang="en-US" sz="20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33" name="右箭头 32"/>
          <p:cNvSpPr/>
          <p:nvPr/>
        </p:nvSpPr>
        <p:spPr>
          <a:xfrm>
            <a:off x="2549751" y="3594266"/>
            <a:ext cx="573250" cy="336964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30"/>
            <a:endParaRPr kumimoji="1" lang="zh-CN" altLang="en-US" sz="2000" dirty="0">
              <a:solidFill>
                <a:srgbClr val="FFFFFF"/>
              </a:solidFill>
              <a:latin typeface="Times New Roman"/>
              <a:ea typeface="Times New Roman"/>
            </a:endParaRPr>
          </a:p>
        </p:txBody>
      </p:sp>
      <p:cxnSp>
        <p:nvCxnSpPr>
          <p:cNvPr id="35" name="直线连接符 34"/>
          <p:cNvCxnSpPr>
            <a:stCxn id="38" idx="5"/>
            <a:endCxn id="40" idx="0"/>
          </p:cNvCxnSpPr>
          <p:nvPr/>
        </p:nvCxnSpPr>
        <p:spPr>
          <a:xfrm>
            <a:off x="1569236" y="3103083"/>
            <a:ext cx="510762" cy="1090836"/>
          </a:xfrm>
          <a:prstGeom prst="line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6" name="直线连接符 35"/>
          <p:cNvCxnSpPr>
            <a:stCxn id="38" idx="3"/>
          </p:cNvCxnSpPr>
          <p:nvPr/>
        </p:nvCxnSpPr>
        <p:spPr>
          <a:xfrm flipH="1">
            <a:off x="608270" y="3103083"/>
            <a:ext cx="574210" cy="1090836"/>
          </a:xfrm>
          <a:prstGeom prst="line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7" name="直线连接符 36"/>
          <p:cNvCxnSpPr/>
          <p:nvPr/>
        </p:nvCxnSpPr>
        <p:spPr>
          <a:xfrm>
            <a:off x="855323" y="4524136"/>
            <a:ext cx="907896" cy="1"/>
          </a:xfrm>
          <a:prstGeom prst="line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8" name="椭圆 37"/>
          <p:cNvSpPr/>
          <p:nvPr/>
        </p:nvSpPr>
        <p:spPr>
          <a:xfrm>
            <a:off x="1102383" y="2551547"/>
            <a:ext cx="546957" cy="646165"/>
          </a:xfrm>
          <a:prstGeom prst="ellipse">
            <a:avLst/>
          </a:prstGeom>
          <a:solidFill>
            <a:schemeClr val="lt1">
              <a:alpha val="0"/>
            </a:schemeClr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30"/>
            <a:r>
              <a:rPr kumimoji="1" lang="en-US" altLang="zh-CN" sz="200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endParaRPr kumimoji="1" lang="zh-CN" altLang="en-US" sz="20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323331" y="4193060"/>
            <a:ext cx="546957" cy="646165"/>
          </a:xfrm>
          <a:prstGeom prst="ellipse">
            <a:avLst/>
          </a:prstGeom>
          <a:solidFill>
            <a:schemeClr val="lt1">
              <a:alpha val="0"/>
            </a:schemeClr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30"/>
            <a:r>
              <a:rPr kumimoji="1" lang="en-US" altLang="zh-CN" sz="2000" dirty="0">
                <a:solidFill>
                  <a:srgbClr val="000000"/>
                </a:solidFill>
                <a:latin typeface="Times New Roman"/>
                <a:ea typeface="Times New Roman"/>
              </a:rPr>
              <a:t>b</a:t>
            </a:r>
            <a:endParaRPr kumimoji="1" lang="zh-CN" altLang="en-US" sz="20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806523" y="4193919"/>
            <a:ext cx="546957" cy="646165"/>
          </a:xfrm>
          <a:prstGeom prst="ellipse">
            <a:avLst/>
          </a:prstGeom>
          <a:solidFill>
            <a:schemeClr val="lt1">
              <a:alpha val="0"/>
            </a:schemeClr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30"/>
            <a:r>
              <a:rPr kumimoji="1" lang="en-US" altLang="zh-CN" sz="2000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endParaRPr kumimoji="1" lang="zh-CN" altLang="en-US" sz="20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479195" y="4860775"/>
            <a:ext cx="1877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30"/>
            <a:r>
              <a:rPr kumimoji="1" lang="en-US" altLang="zh-CN" sz="2000" dirty="0">
                <a:solidFill>
                  <a:srgbClr val="000000"/>
                </a:solidFill>
                <a:latin typeface="Times New Roman"/>
                <a:ea typeface="Times New Roman"/>
              </a:rPr>
              <a:t>Transition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/>
                <a:ea typeface="Times New Roman"/>
              </a:rPr>
              <a:t>g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/>
                <a:ea typeface="Times New Roman"/>
              </a:rPr>
              <a:t>raph</a:t>
            </a:r>
            <a:endParaRPr kumimoji="1" lang="zh-CN" altLang="en-US" sz="20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pic>
        <p:nvPicPr>
          <p:cNvPr id="42" name="图片 41" descr="c0af077164c3cae441ce6fbb9cdcf3e5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256" l="145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870" y="2545596"/>
            <a:ext cx="853389" cy="955321"/>
          </a:xfrm>
          <a:prstGeom prst="rect">
            <a:avLst/>
          </a:prstGeom>
        </p:spPr>
      </p:pic>
      <p:cxnSp>
        <p:nvCxnSpPr>
          <p:cNvPr id="48" name="直线连接符 47"/>
          <p:cNvCxnSpPr>
            <a:stCxn id="6" idx="6"/>
            <a:endCxn id="10" idx="2"/>
          </p:cNvCxnSpPr>
          <p:nvPr/>
        </p:nvCxnSpPr>
        <p:spPr>
          <a:xfrm>
            <a:off x="5335493" y="2764988"/>
            <a:ext cx="613764" cy="834368"/>
          </a:xfrm>
          <a:prstGeom prst="line">
            <a:avLst/>
          </a:pr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线连接符 48"/>
          <p:cNvCxnSpPr>
            <a:stCxn id="10" idx="6"/>
            <a:endCxn id="11" idx="2"/>
          </p:cNvCxnSpPr>
          <p:nvPr/>
        </p:nvCxnSpPr>
        <p:spPr>
          <a:xfrm flipV="1">
            <a:off x="6743584" y="3562073"/>
            <a:ext cx="467286" cy="37283"/>
          </a:xfrm>
          <a:prstGeom prst="line">
            <a:avLst/>
          </a:pr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0" y="5490019"/>
            <a:ext cx="9144000" cy="1367981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130" lvl="1" algn="ctr" defTabSz="457130"/>
            <a:r>
              <a:rPr lang="en-US" altLang="zh-CN" sz="2800" dirty="0">
                <a:solidFill>
                  <a:srgbClr val="FFFFFF"/>
                </a:solidFill>
                <a:latin typeface="Times New Roman"/>
                <a:ea typeface="Times New Roman"/>
              </a:rPr>
              <a:t>Defender’s</a:t>
            </a:r>
            <a:r>
              <a:rPr lang="zh-CN" altLang="en-US" sz="2800" dirty="0">
                <a:solidFill>
                  <a:srgbClr val="FFFFFF"/>
                </a:solidFill>
                <a:latin typeface="Times New Roman"/>
                <a:ea typeface="Times New Roman"/>
              </a:rPr>
              <a:t> </a:t>
            </a:r>
            <a:r>
              <a:rPr lang="en-US" altLang="zh-CN" sz="2800" dirty="0">
                <a:solidFill>
                  <a:srgbClr val="FFFFFF"/>
                </a:solidFill>
                <a:latin typeface="Times New Roman"/>
                <a:ea typeface="Times New Roman"/>
              </a:rPr>
              <a:t>mixed</a:t>
            </a:r>
            <a:r>
              <a:rPr lang="zh-CN" altLang="en-US" sz="2800" dirty="0">
                <a:solidFill>
                  <a:srgbClr val="FFFFFF"/>
                </a:solidFill>
                <a:latin typeface="Times New Roman"/>
                <a:ea typeface="Times New Roman"/>
              </a:rPr>
              <a:t> </a:t>
            </a:r>
            <a:r>
              <a:rPr lang="en-US" altLang="zh-CN" sz="2800" dirty="0">
                <a:solidFill>
                  <a:srgbClr val="FFFFFF"/>
                </a:solidFill>
                <a:latin typeface="Times New Roman"/>
                <a:ea typeface="Times New Roman"/>
              </a:rPr>
              <a:t>strategies:</a:t>
            </a:r>
            <a:r>
              <a:rPr lang="zh-CN" altLang="en-US" sz="2800" dirty="0">
                <a:solidFill>
                  <a:srgbClr val="FFFFFF"/>
                </a:solidFill>
                <a:latin typeface="Times New Roman"/>
                <a:ea typeface="Times New Roman"/>
              </a:rPr>
              <a:t> </a:t>
            </a:r>
            <a:r>
              <a:rPr lang="en-US" altLang="zh-CN" sz="2800" dirty="0">
                <a:solidFill>
                  <a:srgbClr val="FFFFFF"/>
                </a:solidFill>
                <a:latin typeface="Times New Roman"/>
                <a:ea typeface="Times New Roman"/>
              </a:rPr>
              <a:t>Net</a:t>
            </a:r>
            <a:r>
              <a:rPr lang="zh-CN" altLang="en-US" sz="2800" dirty="0">
                <a:solidFill>
                  <a:srgbClr val="FFFFFF"/>
                </a:solidFill>
                <a:latin typeface="Times New Roman"/>
                <a:ea typeface="Times New Roman"/>
              </a:rPr>
              <a:t> </a:t>
            </a:r>
            <a:r>
              <a:rPr lang="en-US" altLang="zh-CN" sz="2800" dirty="0">
                <a:solidFill>
                  <a:srgbClr val="FFFFFF"/>
                </a:solidFill>
                <a:latin typeface="Times New Roman"/>
                <a:ea typeface="Times New Roman"/>
              </a:rPr>
              <a:t>flow</a:t>
            </a:r>
          </a:p>
          <a:p>
            <a:pPr marL="457130" lvl="1" algn="ctr" defTabSz="457130"/>
            <a:r>
              <a:rPr lang="en-US" altLang="zh-CN" sz="2000" dirty="0">
                <a:solidFill>
                  <a:srgbClr val="FFFFFF"/>
                </a:solidFill>
                <a:latin typeface="Times New Roman"/>
                <a:ea typeface="Times New Roman"/>
              </a:rPr>
              <a:t>(The</a:t>
            </a:r>
            <a:r>
              <a:rPr lang="zh-CN" altLang="en-US" sz="2000" dirty="0">
                <a:solidFill>
                  <a:srgbClr val="FFFFFF"/>
                </a:solidFill>
                <a:latin typeface="Times New Roman"/>
                <a:ea typeface="Times New Roman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imes New Roman"/>
                <a:ea typeface="Times New Roman"/>
              </a:rPr>
              <a:t>probability</a:t>
            </a:r>
            <a:r>
              <a:rPr lang="zh-CN" altLang="en-US" sz="2000" dirty="0">
                <a:solidFill>
                  <a:srgbClr val="FFFFFF"/>
                </a:solidFill>
                <a:latin typeface="Times New Roman"/>
                <a:ea typeface="Times New Roman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imes New Roman"/>
                <a:ea typeface="Times New Roman"/>
              </a:rPr>
              <a:t>of</a:t>
            </a:r>
            <a:r>
              <a:rPr lang="zh-CN" altLang="en-US" sz="2000" dirty="0">
                <a:solidFill>
                  <a:srgbClr val="FFFFFF"/>
                </a:solidFill>
                <a:latin typeface="Times New Roman"/>
                <a:ea typeface="Times New Roman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imes New Roman"/>
                <a:ea typeface="Times New Roman"/>
              </a:rPr>
              <a:t>covering</a:t>
            </a:r>
            <a:r>
              <a:rPr lang="zh-CN" altLang="en-US" sz="2000" dirty="0">
                <a:solidFill>
                  <a:srgbClr val="FFFFFF"/>
                </a:solidFill>
                <a:latin typeface="Times New Roman"/>
                <a:ea typeface="Times New Roman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imes New Roman"/>
                <a:ea typeface="Times New Roman"/>
              </a:rPr>
              <a:t>each</a:t>
            </a:r>
            <a:r>
              <a:rPr lang="zh-CN" altLang="en-US" sz="2000" dirty="0">
                <a:solidFill>
                  <a:srgbClr val="FFFFFF"/>
                </a:solidFill>
                <a:latin typeface="Times New Roman"/>
                <a:ea typeface="Times New Roman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imes New Roman"/>
                <a:ea typeface="Times New Roman"/>
              </a:rPr>
              <a:t>edge)</a:t>
            </a:r>
            <a:endParaRPr lang="en-US" altLang="zh-CN" sz="2000" dirty="0">
              <a:solidFill>
                <a:srgbClr val="FFFFFF"/>
              </a:solidFill>
              <a:latin typeface="Times New Roman"/>
              <a:ea typeface="Times New Roman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532925" y="3419342"/>
            <a:ext cx="592667" cy="47819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8551336" y="3313507"/>
            <a:ext cx="592667" cy="47819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5" name="直线连接符 44"/>
          <p:cNvCxnSpPr>
            <a:stCxn id="5" idx="7"/>
          </p:cNvCxnSpPr>
          <p:nvPr/>
        </p:nvCxnSpPr>
        <p:spPr>
          <a:xfrm flipV="1">
            <a:off x="4038798" y="2764988"/>
            <a:ext cx="441581" cy="724383"/>
          </a:xfrm>
          <a:prstGeom prst="line">
            <a:avLst/>
          </a:pr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线连接符 49"/>
          <p:cNvCxnSpPr>
            <a:stCxn id="5" idx="6"/>
            <a:endCxn id="9" idx="2"/>
          </p:cNvCxnSpPr>
          <p:nvPr/>
        </p:nvCxnSpPr>
        <p:spPr>
          <a:xfrm flipV="1">
            <a:off x="4125592" y="3611549"/>
            <a:ext cx="354787" cy="468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直线连接符 53"/>
          <p:cNvCxnSpPr>
            <a:stCxn id="12" idx="2"/>
            <a:endCxn id="5" idx="5"/>
          </p:cNvCxnSpPr>
          <p:nvPr/>
        </p:nvCxnSpPr>
        <p:spPr>
          <a:xfrm flipH="1" flipV="1">
            <a:off x="4038798" y="3827504"/>
            <a:ext cx="441581" cy="5854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直线连接符 56"/>
          <p:cNvCxnSpPr>
            <a:stCxn id="8" idx="6"/>
            <a:endCxn id="47" idx="1"/>
          </p:cNvCxnSpPr>
          <p:nvPr/>
        </p:nvCxnSpPr>
        <p:spPr>
          <a:xfrm>
            <a:off x="8209768" y="2768677"/>
            <a:ext cx="428362" cy="6148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直线连接符 58"/>
          <p:cNvCxnSpPr>
            <a:stCxn id="11" idx="6"/>
            <a:endCxn id="47" idx="2"/>
          </p:cNvCxnSpPr>
          <p:nvPr/>
        </p:nvCxnSpPr>
        <p:spPr>
          <a:xfrm flipV="1">
            <a:off x="8209768" y="3552603"/>
            <a:ext cx="341568" cy="94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直线连接符 62"/>
          <p:cNvCxnSpPr>
            <a:stCxn id="14" idx="6"/>
          </p:cNvCxnSpPr>
          <p:nvPr/>
        </p:nvCxnSpPr>
        <p:spPr>
          <a:xfrm flipV="1">
            <a:off x="8209768" y="3715728"/>
            <a:ext cx="428362" cy="7046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39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模板页面">
  <a:themeElements>
    <a:clrScheme name="12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A4947D"/>
      </a:accent1>
      <a:accent2>
        <a:srgbClr val="292C33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63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1039</Words>
  <Application>Microsoft Macintosh PowerPoint</Application>
  <PresentationFormat>全屏显示(4:3)</PresentationFormat>
  <Paragraphs>139</Paragraphs>
  <Slides>12</Slides>
  <Notes>4</Notes>
  <HiddenSlides>0</HiddenSlides>
  <MMClips>0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嵌入的 OLE 服务器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5" baseType="lpstr">
      <vt:lpstr>Office 主题</vt:lpstr>
      <vt:lpstr>模板页面</vt:lpstr>
      <vt:lpstr>MathType 6.0 Equation</vt:lpstr>
      <vt:lpstr>Application of network flow: Protecting coral reef ecosystems</vt:lpstr>
      <vt:lpstr>Coral Reef Ecosystems</vt:lpstr>
      <vt:lpstr>Challenges in Patrolling MPA</vt:lpstr>
      <vt:lpstr>Challenges in Patrolling MPA</vt:lpstr>
      <vt:lpstr>Challenges in Patrolling MPA</vt:lpstr>
      <vt:lpstr>Challenges in Patrolling MPA</vt:lpstr>
      <vt:lpstr>Challenges in Patrolling MPA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of network flow: Protecting coral reef ecosystems</dc:title>
  <dc:creator>Yin melody</dc:creator>
  <cp:lastModifiedBy>Yin melody</cp:lastModifiedBy>
  <cp:revision>42</cp:revision>
  <dcterms:created xsi:type="dcterms:W3CDTF">2016-11-29T14:51:44Z</dcterms:created>
  <dcterms:modified xsi:type="dcterms:W3CDTF">2016-11-29T16:13:20Z</dcterms:modified>
</cp:coreProperties>
</file>